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1"/>
  </p:notesMasterIdLst>
  <p:handoutMasterIdLst>
    <p:handoutMasterId r:id="rId22"/>
  </p:handoutMasterIdLst>
  <p:sldIdLst>
    <p:sldId id="441" r:id="rId2"/>
    <p:sldId id="489" r:id="rId3"/>
    <p:sldId id="495" r:id="rId4"/>
    <p:sldId id="651" r:id="rId5"/>
    <p:sldId id="629" r:id="rId6"/>
    <p:sldId id="490" r:id="rId7"/>
    <p:sldId id="488" r:id="rId8"/>
    <p:sldId id="653" r:id="rId9"/>
    <p:sldId id="681" r:id="rId10"/>
    <p:sldId id="680" r:id="rId11"/>
    <p:sldId id="654" r:id="rId12"/>
    <p:sldId id="655" r:id="rId13"/>
    <p:sldId id="647" r:id="rId14"/>
    <p:sldId id="666" r:id="rId15"/>
    <p:sldId id="678" r:id="rId16"/>
    <p:sldId id="622" r:id="rId17"/>
    <p:sldId id="679" r:id="rId18"/>
    <p:sldId id="652" r:id="rId19"/>
    <p:sldId id="487" r:id="rId20"/>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0" autoAdjust="0"/>
    <p:restoredTop sz="91408" autoAdjust="0"/>
  </p:normalViewPr>
  <p:slideViewPr>
    <p:cSldViewPr snapToGrid="0" snapToObjects="1">
      <p:cViewPr varScale="1">
        <p:scale>
          <a:sx n="84" d="100"/>
          <a:sy n="84" d="100"/>
        </p:scale>
        <p:origin x="896" y="19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3/26/24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3/26/24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noRot="1" noChangeAspect="1"/>
          </p:cNvSpPr>
          <p:nvPr>
            <p:ph type="sldImg"/>
          </p:nvPr>
        </p:nvSpPr>
        <p:spPr>
          <a:prstGeom prst="rect">
            <a:avLst/>
          </a:prstGeom>
        </p:spPr>
        <p:txBody>
          <a:bodyPr/>
          <a:lstStyle/>
          <a:p>
            <a:endParaRPr/>
          </a:p>
        </p:txBody>
      </p:sp>
      <p:sp>
        <p:nvSpPr>
          <p:cNvPr id="589" name="Shape 589"/>
          <p:cNvSpPr>
            <a:spLocks noGrp="1"/>
          </p:cNvSpPr>
          <p:nvPr>
            <p:ph type="body" sz="quarter" idx="1"/>
          </p:nvPr>
        </p:nvSpPr>
        <p:spPr>
          <a:prstGeom prst="rect">
            <a:avLst/>
          </a:prstGeom>
        </p:spPr>
        <p:txBody>
          <a:bodyPr/>
          <a:lstStyle/>
          <a:p>
            <a:pPr marL="0" indent="0">
              <a:buClr>
                <a:schemeClr val="accent2">
                  <a:hueOff val="-397790"/>
                  <a:satOff val="91878"/>
                  <a:lumOff val="-61072"/>
                </a:schemeClr>
              </a:buClr>
              <a:buSzPct val="70000"/>
              <a:buFont typeface="Zapf Dingbats"/>
              <a:buNone/>
            </a:pPr>
            <a:endParaRPr dirty="0"/>
          </a:p>
        </p:txBody>
      </p:sp>
    </p:spTree>
    <p:extLst>
      <p:ext uri="{BB962C8B-B14F-4D97-AF65-F5344CB8AC3E}">
        <p14:creationId xmlns:p14="http://schemas.microsoft.com/office/powerpoint/2010/main" val="231303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8</a:t>
            </a:fld>
            <a:endParaRPr lang="en-US"/>
          </a:p>
        </p:txBody>
      </p:sp>
    </p:spTree>
    <p:extLst>
      <p:ext uri="{BB962C8B-B14F-4D97-AF65-F5344CB8AC3E}">
        <p14:creationId xmlns:p14="http://schemas.microsoft.com/office/powerpoint/2010/main" val="1255005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9</a:t>
            </a:fld>
            <a:endParaRPr lang="en-US"/>
          </a:p>
        </p:txBody>
      </p:sp>
    </p:spTree>
    <p:extLst>
      <p:ext uri="{BB962C8B-B14F-4D97-AF65-F5344CB8AC3E}">
        <p14:creationId xmlns:p14="http://schemas.microsoft.com/office/powerpoint/2010/main" val="86046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10</a:t>
            </a:fld>
            <a:endParaRPr lang="en-US"/>
          </a:p>
        </p:txBody>
      </p:sp>
    </p:spTree>
    <p:extLst>
      <p:ext uri="{BB962C8B-B14F-4D97-AF65-F5344CB8AC3E}">
        <p14:creationId xmlns:p14="http://schemas.microsoft.com/office/powerpoint/2010/main" val="378383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11</a:t>
            </a:fld>
            <a:endParaRPr lang="en-US"/>
          </a:p>
        </p:txBody>
      </p:sp>
    </p:spTree>
    <p:extLst>
      <p:ext uri="{BB962C8B-B14F-4D97-AF65-F5344CB8AC3E}">
        <p14:creationId xmlns:p14="http://schemas.microsoft.com/office/powerpoint/2010/main" val="142539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12</a:t>
            </a:fld>
            <a:endParaRPr lang="en-US"/>
          </a:p>
        </p:txBody>
      </p:sp>
    </p:spTree>
    <p:extLst>
      <p:ext uri="{BB962C8B-B14F-4D97-AF65-F5344CB8AC3E}">
        <p14:creationId xmlns:p14="http://schemas.microsoft.com/office/powerpoint/2010/main" val="26190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43CEC9-07F1-5646-ADA6-7D9760F8F900}" type="slidenum">
              <a:rPr lang="en-US" smtClean="0"/>
              <a:t>15</a:t>
            </a:fld>
            <a:endParaRPr lang="en-US"/>
          </a:p>
        </p:txBody>
      </p:sp>
    </p:spTree>
    <p:extLst>
      <p:ext uri="{BB962C8B-B14F-4D97-AF65-F5344CB8AC3E}">
        <p14:creationId xmlns:p14="http://schemas.microsoft.com/office/powerpoint/2010/main" val="1315070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hyperlink" Target="https://arxiv.org/abs/2312.068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2.png"/><Relationship Id="rId4" Type="http://schemas.openxmlformats.org/officeDocument/2006/relationships/hyperlink" Target="mailto:mjiang2@nd.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math-qa.github.io/math-QA/" TargetMode="Externa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hyperlink" Target="https://mmmu-benchmark.github.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wyu97/IfQA"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0.jpeg"/><Relationship Id="rId5" Type="http://schemas.openxmlformats.org/officeDocument/2006/relationships/image" Target="../media/image19.jpg"/><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arxiv.org/abs/2312.068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35870"/>
            <a:ext cx="14630400" cy="1522176"/>
          </a:xfrm>
          <a:prstGeom prst="rect">
            <a:avLst/>
          </a:prstGeom>
        </p:spPr>
        <p:txBody>
          <a:bodyPr/>
          <a:lstStyle/>
          <a:p>
            <a:r>
              <a:rPr lang="en-US" altLang="zh-CN" b="1" dirty="0">
                <a:solidFill>
                  <a:schemeClr val="bg1"/>
                </a:solidFill>
              </a:rPr>
              <a:t>Meng</a:t>
            </a:r>
            <a:r>
              <a:rPr lang="zh-CN" altLang="en-US" b="1" dirty="0">
                <a:solidFill>
                  <a:schemeClr val="bg1"/>
                </a:solidFill>
              </a:rPr>
              <a:t> </a:t>
            </a:r>
            <a:r>
              <a:rPr lang="en-US" altLang="zh-CN" b="1" dirty="0">
                <a:solidFill>
                  <a:schemeClr val="bg1"/>
                </a:solidFill>
              </a:rPr>
              <a:t>Jiang</a:t>
            </a:r>
            <a:endParaRPr lang="en-US" altLang="zh-CN" b="1" dirty="0">
              <a:solidFill>
                <a:schemeClr val="bg1"/>
              </a:solidFill>
              <a:latin typeface="Kaiti TC" panose="02010600040101010101" pitchFamily="2" charset="-120"/>
              <a:ea typeface="Kaiti TC" panose="02010600040101010101" pitchFamily="2" charset="-120"/>
            </a:endParaRPr>
          </a:p>
          <a:p>
            <a:r>
              <a:rPr lang="en-US" altLang="zh-CN" dirty="0">
                <a:solidFill>
                  <a:schemeClr val="bg1"/>
                </a:solidFill>
              </a:rPr>
              <a:t>Department</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Computer</a:t>
            </a:r>
            <a:r>
              <a:rPr lang="zh-CN" altLang="en-US" dirty="0">
                <a:solidFill>
                  <a:schemeClr val="bg1"/>
                </a:solidFill>
              </a:rPr>
              <a:t> </a:t>
            </a:r>
            <a:r>
              <a:rPr lang="en-US" altLang="zh-CN" dirty="0">
                <a:solidFill>
                  <a:schemeClr val="bg1"/>
                </a:solidFill>
              </a:rPr>
              <a:t>Science</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Engineering</a:t>
            </a:r>
            <a:endParaRPr dirty="0">
              <a:solidFill>
                <a:schemeClr val="bg1"/>
              </a:solidFill>
            </a:endParaRPr>
          </a:p>
        </p:txBody>
      </p:sp>
      <p:sp>
        <p:nvSpPr>
          <p:cNvPr id="142" name="Shape 142"/>
          <p:cNvSpPr>
            <a:spLocks noGrp="1"/>
          </p:cNvSpPr>
          <p:nvPr>
            <p:ph type="body" idx="14"/>
          </p:nvPr>
        </p:nvSpPr>
        <p:spPr>
          <a:xfrm>
            <a:off x="812800" y="7412643"/>
            <a:ext cx="11523135" cy="775494"/>
          </a:xfrm>
          <a:prstGeom prst="rect">
            <a:avLst/>
          </a:prstGeom>
        </p:spPr>
        <p:txBody>
          <a:bodyPr/>
          <a:lstStyle/>
          <a:p>
            <a:r>
              <a:rPr lang="en-US" altLang="zh-CN" dirty="0">
                <a:solidFill>
                  <a:schemeClr val="bg1"/>
                </a:solidFill>
              </a:rPr>
              <a:t>University</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Notre</a:t>
            </a:r>
            <a:r>
              <a:rPr lang="zh-CN" altLang="en-US" dirty="0">
                <a:solidFill>
                  <a:schemeClr val="bg1"/>
                </a:solidFill>
              </a:rPr>
              <a:t> </a:t>
            </a:r>
            <a:r>
              <a:rPr lang="en-US" altLang="zh-CN" dirty="0">
                <a:solidFill>
                  <a:schemeClr val="bg1"/>
                </a:solidFill>
              </a:rPr>
              <a:t>Dame</a:t>
            </a:r>
            <a:endParaRPr dirty="0">
              <a:solidFill>
                <a:schemeClr val="bg1"/>
              </a:solidFill>
            </a:endParaRPr>
          </a:p>
        </p:txBody>
      </p:sp>
      <p:sp>
        <p:nvSpPr>
          <p:cNvPr id="143" name="Shape 143"/>
          <p:cNvSpPr>
            <a:spLocks noGrp="1"/>
          </p:cNvSpPr>
          <p:nvPr>
            <p:ph type="body" idx="15"/>
          </p:nvPr>
        </p:nvSpPr>
        <p:spPr>
          <a:xfrm>
            <a:off x="812802" y="2320389"/>
            <a:ext cx="14630400" cy="2737004"/>
          </a:xfrm>
          <a:prstGeom prst="rect">
            <a:avLst/>
          </a:prstGeom>
        </p:spPr>
        <p:txBody>
          <a:bodyPr/>
          <a:lstStyle/>
          <a:p>
            <a:pPr algn="ctr"/>
            <a:r>
              <a:rPr lang="en-US" altLang="zh-CN" sz="8000" b="1" dirty="0">
                <a:solidFill>
                  <a:schemeClr val="bg1"/>
                </a:solidFill>
              </a:rPr>
              <a:t>Instructing</a:t>
            </a:r>
            <a:r>
              <a:rPr lang="zh-CN" altLang="en-US" sz="8000" b="1" dirty="0">
                <a:solidFill>
                  <a:schemeClr val="bg1"/>
                </a:solidFill>
              </a:rPr>
              <a:t> </a:t>
            </a:r>
            <a:r>
              <a:rPr lang="en-US" altLang="zh-CN" sz="8000" b="1" dirty="0">
                <a:solidFill>
                  <a:schemeClr val="bg1"/>
                </a:solidFill>
              </a:rPr>
              <a:t>Language</a:t>
            </a:r>
            <a:r>
              <a:rPr lang="zh-CN" altLang="en-US" sz="8000" b="1" dirty="0">
                <a:solidFill>
                  <a:schemeClr val="bg1"/>
                </a:solidFill>
              </a:rPr>
              <a:t> </a:t>
            </a:r>
            <a:r>
              <a:rPr lang="en-US" altLang="zh-CN" sz="8000" b="1" dirty="0">
                <a:solidFill>
                  <a:schemeClr val="bg1"/>
                </a:solidFill>
              </a:rPr>
              <a:t>Models</a:t>
            </a:r>
            <a:r>
              <a:rPr lang="zh-CN" altLang="en-US" sz="8000" b="1" dirty="0">
                <a:solidFill>
                  <a:schemeClr val="bg1"/>
                </a:solidFill>
              </a:rPr>
              <a:t> </a:t>
            </a:r>
            <a:r>
              <a:rPr lang="en-US" altLang="zh-CN" sz="8000" b="1" dirty="0">
                <a:solidFill>
                  <a:schemeClr val="bg1"/>
                </a:solidFill>
              </a:rPr>
              <a:t>to</a:t>
            </a:r>
            <a:r>
              <a:rPr lang="zh-CN" altLang="en-US" sz="8000" b="1" dirty="0">
                <a:solidFill>
                  <a:schemeClr val="bg1"/>
                </a:solidFill>
              </a:rPr>
              <a:t> </a:t>
            </a:r>
            <a:r>
              <a:rPr lang="en-US" altLang="zh-CN" sz="8000" b="1" dirty="0">
                <a:solidFill>
                  <a:schemeClr val="bg1"/>
                </a:solidFill>
              </a:rPr>
              <a:t>Do</a:t>
            </a:r>
            <a:r>
              <a:rPr lang="zh-CN" altLang="en-US" sz="8000" b="1" dirty="0">
                <a:solidFill>
                  <a:schemeClr val="bg1"/>
                </a:solidFill>
              </a:rPr>
              <a:t> </a:t>
            </a:r>
            <a:r>
              <a:rPr lang="en-US" altLang="zh-CN" sz="8000" b="1" dirty="0">
                <a:solidFill>
                  <a:schemeClr val="bg1"/>
                </a:solidFill>
              </a:rPr>
              <a:t>Reasoning</a:t>
            </a:r>
            <a:r>
              <a:rPr lang="zh-CN" altLang="en-US" sz="8000" b="1" dirty="0">
                <a:solidFill>
                  <a:schemeClr val="bg1"/>
                </a:solidFill>
              </a:rPr>
              <a:t> </a:t>
            </a:r>
            <a:r>
              <a:rPr lang="en-US" altLang="zh-CN" sz="8000" b="1" dirty="0">
                <a:solidFill>
                  <a:schemeClr val="bg1"/>
                </a:solidFill>
              </a:rPr>
              <a:t>Wisely</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diagram&#10;&#10;Description automatically generated">
            <a:extLst>
              <a:ext uri="{FF2B5EF4-FFF2-40B4-BE49-F238E27FC236}">
                <a16:creationId xmlns:a16="http://schemas.microsoft.com/office/drawing/2014/main" id="{06D258CC-E1D8-9F9D-E153-02451D854764}"/>
              </a:ext>
            </a:extLst>
          </p:cNvPr>
          <p:cNvPicPr>
            <a:picLocks noChangeAspect="1"/>
          </p:cNvPicPr>
          <p:nvPr/>
        </p:nvPicPr>
        <p:blipFill>
          <a:blip r:embed="rId3"/>
          <a:stretch>
            <a:fillRect/>
          </a:stretch>
        </p:blipFill>
        <p:spPr>
          <a:xfrm>
            <a:off x="101710" y="138301"/>
            <a:ext cx="12343429" cy="1790031"/>
          </a:xfrm>
          <a:prstGeom prst="rect">
            <a:avLst/>
          </a:prstGeom>
        </p:spPr>
      </p:pic>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9</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a:t>
            </a:r>
            <a:r>
              <a:rPr lang="en-US" sz="2400" dirty="0">
                <a:highlight>
                  <a:srgbClr val="FFFF00"/>
                </a:highlight>
              </a:rPr>
              <a:t>Get an A in Math</a:t>
            </a:r>
            <a:r>
              <a:rPr lang="en-US" sz="2400" dirty="0"/>
              <a:t>: Progressive Rectification Prompting (AAAI’24) </a:t>
            </a:r>
            <a:r>
              <a:rPr lang="en-US" sz="2400" dirty="0">
                <a:hlinkClick r:id="rId4"/>
              </a:rPr>
              <a:t>https://arxiv.org/abs/2312.06867</a:t>
            </a:r>
            <a:endParaRPr lang="en-US" sz="2400" dirty="0"/>
          </a:p>
        </p:txBody>
      </p:sp>
      <p:pic>
        <p:nvPicPr>
          <p:cNvPr id="3" name="Content Placeholder 2" descr="A diagram of a book&#10;&#10;Description automatically generated">
            <a:extLst>
              <a:ext uri="{FF2B5EF4-FFF2-40B4-BE49-F238E27FC236}">
                <a16:creationId xmlns:a16="http://schemas.microsoft.com/office/drawing/2014/main" id="{78FE6D62-F68C-3C19-1861-53F47A1717E7}"/>
              </a:ext>
            </a:extLst>
          </p:cNvPr>
          <p:cNvPicPr>
            <a:picLocks noGrp="1" noChangeAspect="1"/>
          </p:cNvPicPr>
          <p:nvPr>
            <p:ph idx="1"/>
          </p:nvPr>
        </p:nvPicPr>
        <p:blipFill>
          <a:blip r:embed="rId5"/>
          <a:stretch>
            <a:fillRect/>
          </a:stretch>
        </p:blipFill>
        <p:spPr>
          <a:xfrm>
            <a:off x="105497" y="138301"/>
            <a:ext cx="16048793" cy="7920817"/>
          </a:xfrm>
        </p:spPr>
      </p:pic>
    </p:spTree>
    <p:extLst>
      <p:ext uri="{BB962C8B-B14F-4D97-AF65-F5344CB8AC3E}">
        <p14:creationId xmlns:p14="http://schemas.microsoft.com/office/powerpoint/2010/main" val="1530108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10</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Instructing Large Language Models to </a:t>
            </a:r>
            <a:r>
              <a:rPr lang="en-US" sz="2400" dirty="0">
                <a:highlight>
                  <a:srgbClr val="FFFF00"/>
                </a:highlight>
              </a:rPr>
              <a:t>Identify and Ignore Irrelevant Conditions</a:t>
            </a:r>
            <a:r>
              <a:rPr lang="en-US" sz="2400" dirty="0"/>
              <a:t>.</a:t>
            </a:r>
          </a:p>
        </p:txBody>
      </p:sp>
      <p:pic>
        <p:nvPicPr>
          <p:cNvPr id="7" name="Picture 6" descr="A diagram of a number of inches&#10;&#10;Description automatically generated with medium confidence">
            <a:extLst>
              <a:ext uri="{FF2B5EF4-FFF2-40B4-BE49-F238E27FC236}">
                <a16:creationId xmlns:a16="http://schemas.microsoft.com/office/drawing/2014/main" id="{83D41E69-DBC4-75F2-8E72-C67C03C1EED9}"/>
              </a:ext>
            </a:extLst>
          </p:cNvPr>
          <p:cNvPicPr>
            <a:picLocks noChangeAspect="1"/>
          </p:cNvPicPr>
          <p:nvPr/>
        </p:nvPicPr>
        <p:blipFill>
          <a:blip r:embed="rId3"/>
          <a:stretch>
            <a:fillRect/>
          </a:stretch>
        </p:blipFill>
        <p:spPr>
          <a:xfrm>
            <a:off x="2804318" y="144536"/>
            <a:ext cx="10058400" cy="1928831"/>
          </a:xfrm>
          <a:prstGeom prst="rect">
            <a:avLst/>
          </a:prstGeom>
        </p:spPr>
      </p:pic>
      <p:pic>
        <p:nvPicPr>
          <p:cNvPr id="9" name="Picture 8" descr="A diagram of a problem&#10;&#10;Description automatically generated">
            <a:extLst>
              <a:ext uri="{FF2B5EF4-FFF2-40B4-BE49-F238E27FC236}">
                <a16:creationId xmlns:a16="http://schemas.microsoft.com/office/drawing/2014/main" id="{62075472-5222-A82A-1900-7A6FAAC58B7D}"/>
              </a:ext>
            </a:extLst>
          </p:cNvPr>
          <p:cNvPicPr>
            <a:picLocks noChangeAspect="1"/>
          </p:cNvPicPr>
          <p:nvPr/>
        </p:nvPicPr>
        <p:blipFill>
          <a:blip r:embed="rId4"/>
          <a:stretch>
            <a:fillRect/>
          </a:stretch>
        </p:blipFill>
        <p:spPr>
          <a:xfrm>
            <a:off x="2674735" y="2295166"/>
            <a:ext cx="10058400" cy="5946557"/>
          </a:xfrm>
          <a:prstGeom prst="rect">
            <a:avLst/>
          </a:prstGeom>
        </p:spPr>
      </p:pic>
    </p:spTree>
    <p:extLst>
      <p:ext uri="{BB962C8B-B14F-4D97-AF65-F5344CB8AC3E}">
        <p14:creationId xmlns:p14="http://schemas.microsoft.com/office/powerpoint/2010/main" val="95089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11</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Zhang et al. PLUG: </a:t>
            </a:r>
            <a:r>
              <a:rPr lang="en-US" sz="2400" dirty="0">
                <a:highlight>
                  <a:srgbClr val="FFFF00"/>
                </a:highlight>
              </a:rPr>
              <a:t>Leveraging Pivot Language</a:t>
            </a:r>
            <a:r>
              <a:rPr lang="en-US" sz="2400" dirty="0"/>
              <a:t> in Cross-Lingual Instruction Tuning.</a:t>
            </a:r>
          </a:p>
        </p:txBody>
      </p:sp>
      <p:pic>
        <p:nvPicPr>
          <p:cNvPr id="7" name="Picture 6" descr="A diagram of a language instruction&#10;&#10;Description automatically generated">
            <a:extLst>
              <a:ext uri="{FF2B5EF4-FFF2-40B4-BE49-F238E27FC236}">
                <a16:creationId xmlns:a16="http://schemas.microsoft.com/office/drawing/2014/main" id="{514A9D9D-88B0-3209-E254-E0F3B1D64586}"/>
              </a:ext>
            </a:extLst>
          </p:cNvPr>
          <p:cNvPicPr>
            <a:picLocks noChangeAspect="1"/>
          </p:cNvPicPr>
          <p:nvPr/>
        </p:nvPicPr>
        <p:blipFill>
          <a:blip r:embed="rId3"/>
          <a:stretch>
            <a:fillRect/>
          </a:stretch>
        </p:blipFill>
        <p:spPr>
          <a:xfrm>
            <a:off x="812800" y="161831"/>
            <a:ext cx="14630400" cy="8320662"/>
          </a:xfrm>
          <a:prstGeom prst="rect">
            <a:avLst/>
          </a:prstGeom>
        </p:spPr>
      </p:pic>
    </p:spTree>
    <p:extLst>
      <p:ext uri="{BB962C8B-B14F-4D97-AF65-F5344CB8AC3E}">
        <p14:creationId xmlns:p14="http://schemas.microsoft.com/office/powerpoint/2010/main" val="225444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D1000-1E13-1235-406F-5A19764E1DD2}"/>
              </a:ext>
            </a:extLst>
          </p:cNvPr>
          <p:cNvSpPr>
            <a:spLocks noGrp="1"/>
          </p:cNvSpPr>
          <p:nvPr>
            <p:ph type="body" idx="12"/>
          </p:nvPr>
        </p:nvSpPr>
        <p:spPr>
          <a:xfrm>
            <a:off x="818203" y="1407547"/>
            <a:ext cx="6814268" cy="512064"/>
          </a:xfrm>
        </p:spPr>
        <p:txBody>
          <a:bodyPr/>
          <a:lstStyle/>
          <a:p>
            <a:r>
              <a:rPr lang="en-US" dirty="0"/>
              <a:t>Large</a:t>
            </a:r>
            <a:r>
              <a:rPr lang="zh-CN" altLang="en-US" dirty="0"/>
              <a:t> </a:t>
            </a:r>
            <a:r>
              <a:rPr lang="en-US" altLang="zh-CN" dirty="0"/>
              <a:t>Language</a:t>
            </a:r>
            <a:r>
              <a:rPr lang="zh-CN" altLang="en-US" dirty="0"/>
              <a:t> </a:t>
            </a:r>
            <a:r>
              <a:rPr lang="en-US" altLang="zh-CN" dirty="0"/>
              <a:t>Model (LLM)</a:t>
            </a:r>
            <a:endParaRPr lang="en-US" dirty="0"/>
          </a:p>
        </p:txBody>
      </p:sp>
      <p:sp>
        <p:nvSpPr>
          <p:cNvPr id="4" name="Title 3">
            <a:extLst>
              <a:ext uri="{FF2B5EF4-FFF2-40B4-BE49-F238E27FC236}">
                <a16:creationId xmlns:a16="http://schemas.microsoft.com/office/drawing/2014/main" id="{226821ED-D3C7-0B45-7AF6-578ECC55286C}"/>
              </a:ext>
            </a:extLst>
          </p:cNvPr>
          <p:cNvSpPr>
            <a:spLocks noGrp="1"/>
          </p:cNvSpPr>
          <p:nvPr>
            <p:ph type="title"/>
          </p:nvPr>
        </p:nvSpPr>
        <p:spPr>
          <a:xfrm>
            <a:off x="818201" y="770237"/>
            <a:ext cx="6814269" cy="618302"/>
          </a:xfrm>
        </p:spPr>
        <p:txBody>
          <a:bodyPr/>
          <a:lstStyle/>
          <a:p>
            <a:r>
              <a:rPr lang="en-US" altLang="zh-CN" dirty="0"/>
              <a:t>Closed-Book</a:t>
            </a:r>
            <a:endParaRPr lang="en-US" dirty="0"/>
          </a:p>
        </p:txBody>
      </p:sp>
      <p:grpSp>
        <p:nvGrpSpPr>
          <p:cNvPr id="22" name="Group 21">
            <a:extLst>
              <a:ext uri="{FF2B5EF4-FFF2-40B4-BE49-F238E27FC236}">
                <a16:creationId xmlns:a16="http://schemas.microsoft.com/office/drawing/2014/main" id="{BD478B7F-A996-62F1-91DD-71F38A90A32F}"/>
              </a:ext>
            </a:extLst>
          </p:cNvPr>
          <p:cNvGrpSpPr/>
          <p:nvPr/>
        </p:nvGrpSpPr>
        <p:grpSpPr>
          <a:xfrm>
            <a:off x="668958" y="2864905"/>
            <a:ext cx="7295789" cy="4665965"/>
            <a:chOff x="668958" y="2368969"/>
            <a:chExt cx="7295789" cy="4665965"/>
          </a:xfrm>
        </p:grpSpPr>
        <p:sp>
          <p:nvSpPr>
            <p:cNvPr id="7" name="Rectangle 6">
              <a:extLst>
                <a:ext uri="{FF2B5EF4-FFF2-40B4-BE49-F238E27FC236}">
                  <a16:creationId xmlns:a16="http://schemas.microsoft.com/office/drawing/2014/main" id="{4AC96C20-2200-C8FD-7B96-AAE9127A8983}"/>
                </a:ext>
              </a:extLst>
            </p:cNvPr>
            <p:cNvSpPr/>
            <p:nvPr/>
          </p:nvSpPr>
          <p:spPr>
            <a:xfrm>
              <a:off x="3393222" y="533987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6" name="Rectangle 5">
              <a:extLst>
                <a:ext uri="{FF2B5EF4-FFF2-40B4-BE49-F238E27FC236}">
                  <a16:creationId xmlns:a16="http://schemas.microsoft.com/office/drawing/2014/main" id="{362D3A7D-59E3-3C6B-A80B-EFEB9E30E7CD}"/>
                </a:ext>
              </a:extLst>
            </p:cNvPr>
            <p:cNvSpPr/>
            <p:nvPr/>
          </p:nvSpPr>
          <p:spPr>
            <a:xfrm>
              <a:off x="3325943" y="5262793"/>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Rectangle 2">
              <a:extLst>
                <a:ext uri="{FF2B5EF4-FFF2-40B4-BE49-F238E27FC236}">
                  <a16:creationId xmlns:a16="http://schemas.microsoft.com/office/drawing/2014/main" id="{19AC1AE9-620B-0093-8FEB-3416906132EF}"/>
                </a:ext>
              </a:extLst>
            </p:cNvPr>
            <p:cNvSpPr/>
            <p:nvPr/>
          </p:nvSpPr>
          <p:spPr>
            <a:xfrm>
              <a:off x="3252866" y="518659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Rounded Rectangle 15">
              <a:extLst>
                <a:ext uri="{FF2B5EF4-FFF2-40B4-BE49-F238E27FC236}">
                  <a16:creationId xmlns:a16="http://schemas.microsoft.com/office/drawing/2014/main" id="{443005F1-31C9-0C42-E684-0A53734D19EC}"/>
                </a:ext>
              </a:extLst>
            </p:cNvPr>
            <p:cNvSpPr/>
            <p:nvPr/>
          </p:nvSpPr>
          <p:spPr>
            <a:xfrm>
              <a:off x="668959" y="2432842"/>
              <a:ext cx="2115671" cy="949034"/>
            </a:xfrm>
            <a:prstGeom prst="roundRect">
              <a:avLst>
                <a:gd name="adj" fmla="val 14392"/>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Pre-collected</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corpus</a:t>
              </a:r>
              <a:endParaRPr lang="en-US" sz="2400" dirty="0">
                <a:solidFill>
                  <a:schemeClr val="tx1"/>
                </a:solidFill>
                <a:latin typeface="Helvetica Neue"/>
                <a:cs typeface="Helvetica Neue"/>
              </a:endParaRPr>
            </a:p>
          </p:txBody>
        </p:sp>
        <p:sp>
          <p:nvSpPr>
            <p:cNvPr id="17" name="Rounded Rectangle 16">
              <a:extLst>
                <a:ext uri="{FF2B5EF4-FFF2-40B4-BE49-F238E27FC236}">
                  <a16:creationId xmlns:a16="http://schemas.microsoft.com/office/drawing/2014/main" id="{E9185F1D-013F-15A0-D556-EE00C8699703}"/>
                </a:ext>
              </a:extLst>
            </p:cNvPr>
            <p:cNvSpPr/>
            <p:nvPr/>
          </p:nvSpPr>
          <p:spPr>
            <a:xfrm>
              <a:off x="5880958" y="2432842"/>
              <a:ext cx="1816331" cy="233085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p>
            <a:p>
              <a:pPr algn="ctr"/>
              <a:r>
                <a:rPr lang="en-US" altLang="zh-CN" sz="2400" dirty="0">
                  <a:solidFill>
                    <a:schemeClr val="tx1"/>
                  </a:solidFill>
                  <a:latin typeface="Helvetica Neue"/>
                  <a:cs typeface="Helvetica Neue"/>
                </a:rPr>
                <a:t>(or</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bigger)</a:t>
              </a:r>
              <a:endParaRPr lang="en-US" sz="2400" dirty="0">
                <a:solidFill>
                  <a:schemeClr val="tx1"/>
                </a:solidFill>
                <a:latin typeface="Helvetica Neue"/>
                <a:cs typeface="Helvetica Neue"/>
              </a:endParaRPr>
            </a:p>
          </p:txBody>
        </p:sp>
        <p:sp>
          <p:nvSpPr>
            <p:cNvPr id="18" name="Rounded Rectangle 17">
              <a:extLst>
                <a:ext uri="{FF2B5EF4-FFF2-40B4-BE49-F238E27FC236}">
                  <a16:creationId xmlns:a16="http://schemas.microsoft.com/office/drawing/2014/main" id="{598EABCE-5FF9-AE7C-8533-BE6A2BCB4BF2}"/>
                </a:ext>
              </a:extLst>
            </p:cNvPr>
            <p:cNvSpPr/>
            <p:nvPr/>
          </p:nvSpPr>
          <p:spPr>
            <a:xfrm>
              <a:off x="668958" y="3814664"/>
              <a:ext cx="2115671" cy="949034"/>
            </a:xfrm>
            <a:prstGeom prst="roundRect">
              <a:avLst>
                <a:gd name="adj" fmla="val 12503"/>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Human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feedback</a:t>
              </a:r>
              <a:endParaRPr lang="en-US" sz="2400" dirty="0">
                <a:solidFill>
                  <a:schemeClr val="tx1"/>
                </a:solidFill>
                <a:latin typeface="Helvetica Neue"/>
                <a:cs typeface="Helvetica Neue"/>
              </a:endParaRPr>
            </a:p>
          </p:txBody>
        </p:sp>
        <p:cxnSp>
          <p:nvCxnSpPr>
            <p:cNvPr id="20" name="Straight Arrow Connector 19">
              <a:extLst>
                <a:ext uri="{FF2B5EF4-FFF2-40B4-BE49-F238E27FC236}">
                  <a16:creationId xmlns:a16="http://schemas.microsoft.com/office/drawing/2014/main" id="{6606F379-3656-AD8F-AD18-E5B34E4C29EB}"/>
                </a:ext>
              </a:extLst>
            </p:cNvPr>
            <p:cNvCxnSpPr>
              <a:cxnSpLocks/>
              <a:stCxn id="16" idx="3"/>
            </p:cNvCxnSpPr>
            <p:nvPr/>
          </p:nvCxnSpPr>
          <p:spPr>
            <a:xfrm>
              <a:off x="2784630" y="2907359"/>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CB373B-ACB1-323B-B83C-C34B0805927E}"/>
                </a:ext>
              </a:extLst>
            </p:cNvPr>
            <p:cNvSpPr txBox="1"/>
            <p:nvPr/>
          </p:nvSpPr>
          <p:spPr>
            <a:xfrm>
              <a:off x="2934873" y="23689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Pre-training</a:t>
              </a:r>
            </a:p>
          </p:txBody>
        </p:sp>
        <p:sp>
          <p:nvSpPr>
            <p:cNvPr id="25" name="TextBox 24">
              <a:extLst>
                <a:ext uri="{FF2B5EF4-FFF2-40B4-BE49-F238E27FC236}">
                  <a16:creationId xmlns:a16="http://schemas.microsoft.com/office/drawing/2014/main" id="{72CE747A-6920-74BF-5AAD-A58039FCABFF}"/>
                </a:ext>
              </a:extLst>
            </p:cNvPr>
            <p:cNvSpPr txBox="1"/>
            <p:nvPr/>
          </p:nvSpPr>
          <p:spPr>
            <a:xfrm>
              <a:off x="2515689" y="2937701"/>
              <a:ext cx="3603811" cy="523220"/>
            </a:xfrm>
            <a:prstGeom prst="rect">
              <a:avLst/>
            </a:prstGeom>
            <a:noFill/>
          </p:spPr>
          <p:txBody>
            <a:bodyPr wrap="square">
              <a:spAutoFit/>
            </a:bodyPr>
            <a:lstStyle/>
            <a:p>
              <a:pPr algn="ctr"/>
              <a:r>
                <a:rPr lang="en-US" altLang="zh-CN" sz="2800" i="1" dirty="0">
                  <a:latin typeface="Helvetica Neue" panose="02000503000000020004" pitchFamily="2" charset="0"/>
                  <a:ea typeface="Helvetica Neue" panose="02000503000000020004" pitchFamily="2" charset="0"/>
                  <a:cs typeface="Helvetica Neue" panose="02000503000000020004" pitchFamily="2" charset="0"/>
                </a:rPr>
                <a:t>(self-supervision)</a:t>
              </a:r>
              <a:endParaRPr lang="en-US" sz="2800" i="1"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2EC6A50B-D409-C570-F9C6-F8A7FBB8701D}"/>
                </a:ext>
              </a:extLst>
            </p:cNvPr>
            <p:cNvCxnSpPr>
              <a:cxnSpLocks/>
            </p:cNvCxnSpPr>
            <p:nvPr/>
          </p:nvCxnSpPr>
          <p:spPr>
            <a:xfrm>
              <a:off x="2784630" y="4242560"/>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C3881B2-68A8-3416-0C52-E22BE3331108}"/>
                </a:ext>
              </a:extLst>
            </p:cNvPr>
            <p:cNvSpPr txBox="1"/>
            <p:nvPr/>
          </p:nvSpPr>
          <p:spPr>
            <a:xfrm>
              <a:off x="2934873" y="37581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
              </a:r>
              <a:r>
                <a:rPr lang="zh-CN" altLang="en-US" sz="2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L.</a:t>
              </a:r>
            </a:p>
          </p:txBody>
        </p:sp>
        <p:sp>
          <p:nvSpPr>
            <p:cNvPr id="32" name="Rectangle 31">
              <a:extLst>
                <a:ext uri="{FF2B5EF4-FFF2-40B4-BE49-F238E27FC236}">
                  <a16:creationId xmlns:a16="http://schemas.microsoft.com/office/drawing/2014/main" id="{8C8AF754-9811-D510-BD4D-A86169A3FDF7}"/>
                </a:ext>
              </a:extLst>
            </p:cNvPr>
            <p:cNvSpPr/>
            <p:nvPr/>
          </p:nvSpPr>
          <p:spPr>
            <a:xfrm>
              <a:off x="33942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r>
                <a:rPr lang="zh-CN" altLang="en-US" sz="2500" dirty="0">
                  <a:latin typeface="Helvetica Neue"/>
                  <a:cs typeface="Helvetica Neue"/>
                </a:rPr>
                <a:t> </a:t>
              </a:r>
              <a:r>
                <a:rPr lang="en-US" altLang="zh-CN" sz="2500" dirty="0">
                  <a:latin typeface="Helvetica Neue"/>
                  <a:cs typeface="Helvetica Neue"/>
                </a:rPr>
                <a:t>(e.g.</a:t>
              </a:r>
              <a:r>
                <a:rPr lang="zh-CN" altLang="en-US" sz="2500" dirty="0">
                  <a:latin typeface="Helvetica Neue"/>
                  <a:cs typeface="Helvetica Neue"/>
                </a:rPr>
                <a:t> </a:t>
              </a:r>
              <a:r>
                <a:rPr lang="en-US" altLang="zh-CN" sz="2500" dirty="0">
                  <a:latin typeface="Helvetica Neue"/>
                  <a:cs typeface="Helvetica Neue"/>
                </a:rPr>
                <a:t>question)</a:t>
              </a:r>
              <a:endParaRPr lang="en-US" sz="2500" dirty="0">
                <a:latin typeface="Helvetica Neue"/>
                <a:cs typeface="Helvetica Neue"/>
              </a:endParaRPr>
            </a:p>
          </p:txBody>
        </p:sp>
        <p:cxnSp>
          <p:nvCxnSpPr>
            <p:cNvPr id="36" name="Straight Arrow Connector 35">
              <a:extLst>
                <a:ext uri="{FF2B5EF4-FFF2-40B4-BE49-F238E27FC236}">
                  <a16:creationId xmlns:a16="http://schemas.microsoft.com/office/drawing/2014/main" id="{EE31AA7F-AB3A-FCAD-D86B-FA1DFBFFD15C}"/>
                </a:ext>
              </a:extLst>
            </p:cNvPr>
            <p:cNvCxnSpPr>
              <a:cxnSpLocks/>
              <a:stCxn id="17" idx="2"/>
              <a:endCxn id="37" idx="0"/>
            </p:cNvCxnSpPr>
            <p:nvPr/>
          </p:nvCxnSpPr>
          <p:spPr>
            <a:xfrm>
              <a:off x="6789124" y="4763697"/>
              <a:ext cx="0" cy="59866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520F457-CCA3-1DAC-8D9A-89F9836264E4}"/>
                </a:ext>
              </a:extLst>
            </p:cNvPr>
            <p:cNvSpPr/>
            <p:nvPr/>
          </p:nvSpPr>
          <p:spPr>
            <a:xfrm>
              <a:off x="5957158"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cxnSp>
          <p:nvCxnSpPr>
            <p:cNvPr id="68" name="Elbow Connector 67">
              <a:extLst>
                <a:ext uri="{FF2B5EF4-FFF2-40B4-BE49-F238E27FC236}">
                  <a16:creationId xmlns:a16="http://schemas.microsoft.com/office/drawing/2014/main" id="{21B67385-CA12-B95E-68D6-8549F31192F4}"/>
                </a:ext>
              </a:extLst>
            </p:cNvPr>
            <p:cNvCxnSpPr>
              <a:cxnSpLocks/>
              <a:stCxn id="32" idx="0"/>
            </p:cNvCxnSpPr>
            <p:nvPr/>
          </p:nvCxnSpPr>
          <p:spPr>
            <a:xfrm rot="5400000" flipH="1" flipV="1">
              <a:off x="4711695" y="4193098"/>
              <a:ext cx="790362" cy="1548167"/>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FD2845E-D65C-18D6-C705-E41E25892E0D}"/>
                </a:ext>
              </a:extLst>
            </p:cNvPr>
            <p:cNvSpPr txBox="1"/>
            <p:nvPr/>
          </p:nvSpPr>
          <p:spPr>
            <a:xfrm>
              <a:off x="7060013" y="6573269"/>
              <a:ext cx="904734"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grpSp>
      <p:sp>
        <p:nvSpPr>
          <p:cNvPr id="10" name="Rectangle 9">
            <a:extLst>
              <a:ext uri="{FF2B5EF4-FFF2-40B4-BE49-F238E27FC236}">
                <a16:creationId xmlns:a16="http://schemas.microsoft.com/office/drawing/2014/main" id="{C99DDB7E-1EE6-4285-24CD-19E6AA6ED7FC}"/>
              </a:ext>
            </a:extLst>
          </p:cNvPr>
          <p:cNvSpPr/>
          <p:nvPr/>
        </p:nvSpPr>
        <p:spPr>
          <a:xfrm>
            <a:off x="9015377" y="5845372"/>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B5492DE1-ED9D-FC16-9F9B-C3AB0017C352}"/>
              </a:ext>
            </a:extLst>
          </p:cNvPr>
          <p:cNvSpPr/>
          <p:nvPr/>
        </p:nvSpPr>
        <p:spPr>
          <a:xfrm>
            <a:off x="8948098" y="5768288"/>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4E3BAD3F-AE35-4093-F345-A4402870C53F}"/>
              </a:ext>
            </a:extLst>
          </p:cNvPr>
          <p:cNvSpPr/>
          <p:nvPr/>
        </p:nvSpPr>
        <p:spPr>
          <a:xfrm>
            <a:off x="8875021" y="5692092"/>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 Placeholder 1">
            <a:extLst>
              <a:ext uri="{FF2B5EF4-FFF2-40B4-BE49-F238E27FC236}">
                <a16:creationId xmlns:a16="http://schemas.microsoft.com/office/drawing/2014/main" id="{C9FE66A6-22E0-977B-8877-994129CD3084}"/>
              </a:ext>
            </a:extLst>
          </p:cNvPr>
          <p:cNvSpPr txBox="1">
            <a:spLocks/>
          </p:cNvSpPr>
          <p:nvPr/>
        </p:nvSpPr>
        <p:spPr bwMode="auto">
          <a:xfrm>
            <a:off x="8772775" y="1407547"/>
            <a:ext cx="6814268"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ctr" defTabSz="724836" rtl="0" fontAlgn="base">
              <a:lnSpc>
                <a:spcPct val="90000"/>
              </a:lnSpc>
              <a:spcBef>
                <a:spcPts val="2000"/>
              </a:spcBef>
              <a:spcAft>
                <a:spcPct val="0"/>
              </a:spcAft>
              <a:buFont typeface="Arial" charset="0"/>
              <a:buNone/>
              <a:defRPr sz="3099" b="0" i="1" kern="1200">
                <a:solidFill>
                  <a:srgbClr val="98938A"/>
                </a:solidFill>
                <a:latin typeface="Georgia"/>
                <a:ea typeface="ＭＳ Ｐゴシック" charset="0"/>
                <a:cs typeface="Georgia"/>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highlight>
                  <a:srgbClr val="FFFF00"/>
                </a:highlight>
              </a:rPr>
              <a:t>Knowledge</a:t>
            </a:r>
            <a:r>
              <a:rPr lang="zh-CN" altLang="en-US" dirty="0">
                <a:solidFill>
                  <a:schemeClr val="bg2">
                    <a:lumMod val="10000"/>
                  </a:schemeClr>
                </a:solidFill>
                <a:highlight>
                  <a:srgbClr val="FFFF00"/>
                </a:highlight>
              </a:rPr>
              <a:t> </a:t>
            </a:r>
            <a:r>
              <a:rPr lang="en-US" altLang="zh-CN" dirty="0">
                <a:solidFill>
                  <a:schemeClr val="bg2">
                    <a:lumMod val="10000"/>
                  </a:schemeClr>
                </a:solidFill>
                <a:highlight>
                  <a:srgbClr val="FFFF00"/>
                </a:highlight>
              </a:rPr>
              <a:t>Augmentation</a:t>
            </a:r>
          </a:p>
          <a:p>
            <a:r>
              <a:rPr lang="en-US" sz="2800" dirty="0">
                <a:solidFill>
                  <a:schemeClr val="bg2">
                    <a:lumMod val="10000"/>
                  </a:schemeClr>
                </a:solidFill>
                <a:highlight>
                  <a:srgbClr val="FFFF00"/>
                </a:highlight>
              </a:rPr>
              <a:t>Retrieval-Augmented Generation (RAG)</a:t>
            </a:r>
          </a:p>
        </p:txBody>
      </p:sp>
      <p:sp>
        <p:nvSpPr>
          <p:cNvPr id="13" name="Title 3">
            <a:extLst>
              <a:ext uri="{FF2B5EF4-FFF2-40B4-BE49-F238E27FC236}">
                <a16:creationId xmlns:a16="http://schemas.microsoft.com/office/drawing/2014/main" id="{DEC51B2F-63E3-2BD9-B079-2B0FA12FD48B}"/>
              </a:ext>
            </a:extLst>
          </p:cNvPr>
          <p:cNvSpPr txBox="1">
            <a:spLocks/>
          </p:cNvSpPr>
          <p:nvPr/>
        </p:nvSpPr>
        <p:spPr bwMode="auto">
          <a:xfrm>
            <a:off x="8772773" y="770237"/>
            <a:ext cx="6814269"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t>Open-Book</a:t>
            </a:r>
            <a:endParaRPr lang="en-US" dirty="0"/>
          </a:p>
        </p:txBody>
      </p:sp>
      <p:grpSp>
        <p:nvGrpSpPr>
          <p:cNvPr id="83" name="Group 82">
            <a:extLst>
              <a:ext uri="{FF2B5EF4-FFF2-40B4-BE49-F238E27FC236}">
                <a16:creationId xmlns:a16="http://schemas.microsoft.com/office/drawing/2014/main" id="{EFE84F78-C1AD-6F47-2A64-72FC17A4DABB}"/>
              </a:ext>
            </a:extLst>
          </p:cNvPr>
          <p:cNvGrpSpPr/>
          <p:nvPr/>
        </p:nvGrpSpPr>
        <p:grpSpPr>
          <a:xfrm>
            <a:off x="8941740" y="2850658"/>
            <a:ext cx="6677093" cy="5924427"/>
            <a:chOff x="8941740" y="2354722"/>
            <a:chExt cx="6677093" cy="5924427"/>
          </a:xfrm>
        </p:grpSpPr>
        <p:sp>
          <p:nvSpPr>
            <p:cNvPr id="14" name="Rounded Rectangle 13">
              <a:extLst>
                <a:ext uri="{FF2B5EF4-FFF2-40B4-BE49-F238E27FC236}">
                  <a16:creationId xmlns:a16="http://schemas.microsoft.com/office/drawing/2014/main" id="{7EB25F6B-CC1A-2A24-6405-5D103AEEFF0E}"/>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41" name="Rectangle 40">
              <a:extLst>
                <a:ext uri="{FF2B5EF4-FFF2-40B4-BE49-F238E27FC236}">
                  <a16:creationId xmlns:a16="http://schemas.microsoft.com/office/drawing/2014/main" id="{4D43A9E0-EE4D-8403-A8BC-3D81962C5773}"/>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42" name="Rectangle 41">
              <a:extLst>
                <a:ext uri="{FF2B5EF4-FFF2-40B4-BE49-F238E27FC236}">
                  <a16:creationId xmlns:a16="http://schemas.microsoft.com/office/drawing/2014/main" id="{5B5F1053-1457-D847-D687-4A72CB9ABF2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43" name="Rounded Rectangle 42">
              <a:extLst>
                <a:ext uri="{FF2B5EF4-FFF2-40B4-BE49-F238E27FC236}">
                  <a16:creationId xmlns:a16="http://schemas.microsoft.com/office/drawing/2014/main" id="{972FE3B2-77DF-DB53-BD46-BE5AC6130539}"/>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a:p>
              <a:pPr algn="ctr"/>
              <a:r>
                <a:rPr lang="en-US" altLang="zh-CN" sz="2400" dirty="0">
                  <a:solidFill>
                    <a:schemeClr val="tx1"/>
                  </a:solidFill>
                  <a:latin typeface="Helvetica Neue"/>
                  <a:cs typeface="Helvetica Neue"/>
                </a:rPr>
                <a:t>(~0.12B)</a:t>
              </a:r>
              <a:endParaRPr lang="en-US" sz="2400" dirty="0">
                <a:solidFill>
                  <a:schemeClr val="tx1"/>
                </a:solidFill>
                <a:latin typeface="Helvetica Neue"/>
                <a:cs typeface="Helvetica Neue"/>
              </a:endParaRPr>
            </a:p>
          </p:txBody>
        </p:sp>
        <p:sp>
          <p:nvSpPr>
            <p:cNvPr id="45" name="TextBox 44">
              <a:extLst>
                <a:ext uri="{FF2B5EF4-FFF2-40B4-BE49-F238E27FC236}">
                  <a16:creationId xmlns:a16="http://schemas.microsoft.com/office/drawing/2014/main" id="{79B99A93-6BB7-E444-BA57-A87999D4ECD4}"/>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46" name="Rectangle 45">
              <a:extLst>
                <a:ext uri="{FF2B5EF4-FFF2-40B4-BE49-F238E27FC236}">
                  <a16:creationId xmlns:a16="http://schemas.microsoft.com/office/drawing/2014/main" id="{E8E84B6F-3396-C0CC-180C-B111FEDE065A}"/>
                </a:ext>
              </a:extLst>
            </p:cNvPr>
            <p:cNvSpPr/>
            <p:nvPr/>
          </p:nvSpPr>
          <p:spPr>
            <a:xfrm>
              <a:off x="11165212" y="5349436"/>
              <a:ext cx="2299316"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p>
          </p:txBody>
        </p:sp>
        <p:cxnSp>
          <p:nvCxnSpPr>
            <p:cNvPr id="47" name="Straight Arrow Connector 46">
              <a:extLst>
                <a:ext uri="{FF2B5EF4-FFF2-40B4-BE49-F238E27FC236}">
                  <a16:creationId xmlns:a16="http://schemas.microsoft.com/office/drawing/2014/main" id="{787A9E40-C3C6-E62A-C9A8-D96D2267B015}"/>
                </a:ext>
              </a:extLst>
            </p:cNvPr>
            <p:cNvCxnSpPr>
              <a:cxnSpLocks/>
              <a:stCxn id="41" idx="0"/>
              <a:endCxn id="4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3E7CA8E-2148-12A6-AA5F-ECDB4D18C5DF}"/>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AF40E323-D0A7-D0CD-91F2-ED2C3F8FC64B}"/>
                </a:ext>
              </a:extLst>
            </p:cNvPr>
            <p:cNvCxnSpPr>
              <a:stCxn id="43" idx="0"/>
              <a:endCxn id="14"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57" name="Rounded Rectangle 56">
              <a:extLst>
                <a:ext uri="{FF2B5EF4-FFF2-40B4-BE49-F238E27FC236}">
                  <a16:creationId xmlns:a16="http://schemas.microsoft.com/office/drawing/2014/main" id="{D030DD81-3301-7F17-7FCA-D0026037ED99}"/>
                </a:ext>
              </a:extLst>
            </p:cNvPr>
            <p:cNvSpPr/>
            <p:nvPr/>
          </p:nvSpPr>
          <p:spPr>
            <a:xfrm>
              <a:off x="11062558" y="7004984"/>
              <a:ext cx="3119607" cy="127416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Reader/Generator</a:t>
              </a:r>
            </a:p>
            <a:p>
              <a:pPr algn="ctr"/>
              <a:r>
                <a:rPr lang="en-US" altLang="zh-CN" sz="2400" dirty="0">
                  <a:solidFill>
                    <a:schemeClr val="tx1"/>
                  </a:solidFill>
                  <a:latin typeface="Helvetica Neue"/>
                  <a:cs typeface="Helvetica Neue"/>
                </a:rPr>
                <a:t>(&lt;</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0.25B</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 or 175B LLMs)</a:t>
              </a:r>
            </a:p>
          </p:txBody>
        </p:sp>
        <p:cxnSp>
          <p:nvCxnSpPr>
            <p:cNvPr id="62" name="Straight Arrow Connector 61">
              <a:extLst>
                <a:ext uri="{FF2B5EF4-FFF2-40B4-BE49-F238E27FC236}">
                  <a16:creationId xmlns:a16="http://schemas.microsoft.com/office/drawing/2014/main" id="{D693B08C-5AAE-2FA3-C0E7-01ADC6F24FF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D62539E8-F2D3-625F-2683-7E0E2EF80700}"/>
                </a:ext>
              </a:extLst>
            </p:cNvPr>
            <p:cNvCxnSpPr>
              <a:cxnSpLocks/>
              <a:stCxn id="41" idx="2"/>
              <a:endCxn id="57" idx="1"/>
            </p:cNvCxnSpPr>
            <p:nvPr/>
          </p:nvCxnSpPr>
          <p:spPr>
            <a:xfrm rot="16200000" flipH="1">
              <a:off x="9806681" y="6386189"/>
              <a:ext cx="1329445" cy="1182309"/>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Elbow Connector 79">
              <a:extLst>
                <a:ext uri="{FF2B5EF4-FFF2-40B4-BE49-F238E27FC236}">
                  <a16:creationId xmlns:a16="http://schemas.microsoft.com/office/drawing/2014/main" id="{6F1BF2BF-0AA0-CBA6-37BA-74BB16AA4202}"/>
                </a:ext>
              </a:extLst>
            </p:cNvPr>
            <p:cNvCxnSpPr>
              <a:cxnSpLocks/>
              <a:stCxn id="57" idx="3"/>
              <a:endCxn id="42" idx="2"/>
            </p:cNvCxnSpPr>
            <p:nvPr/>
          </p:nvCxnSpPr>
          <p:spPr>
            <a:xfrm flipV="1">
              <a:off x="14182165" y="6312622"/>
              <a:ext cx="472801" cy="1329445"/>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6FDB86AB-2FA3-2A27-C5C2-AFCAD408BEE3}"/>
              </a:ext>
            </a:extLst>
          </p:cNvPr>
          <p:cNvSpPr txBox="1"/>
          <p:nvPr/>
        </p:nvSpPr>
        <p:spPr>
          <a:xfrm>
            <a:off x="14654965" y="7068481"/>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8" name="Slide Number Placeholder 7">
            <a:extLst>
              <a:ext uri="{FF2B5EF4-FFF2-40B4-BE49-F238E27FC236}">
                <a16:creationId xmlns:a16="http://schemas.microsoft.com/office/drawing/2014/main" id="{19367CB9-F158-2D9D-452F-68691105B92E}"/>
              </a:ext>
            </a:extLst>
          </p:cNvPr>
          <p:cNvSpPr>
            <a:spLocks noGrp="1"/>
          </p:cNvSpPr>
          <p:nvPr>
            <p:ph type="sldNum" sz="quarter" idx="11"/>
          </p:nvPr>
        </p:nvSpPr>
        <p:spPr/>
        <p:txBody>
          <a:bodyPr/>
          <a:lstStyle/>
          <a:p>
            <a:pPr>
              <a:defRPr/>
            </a:pPr>
            <a:fld id="{91F31FA6-B0B4-9940-9B47-E6B321700686}" type="slidenum">
              <a:rPr lang="en-US" smtClean="0"/>
              <a:pPr>
                <a:defRPr/>
              </a:pPr>
              <a:t>12</a:t>
            </a:fld>
            <a:endParaRPr lang="en-US"/>
          </a:p>
        </p:txBody>
      </p:sp>
      <p:sp>
        <p:nvSpPr>
          <p:cNvPr id="33" name="TextBox 32">
            <a:extLst>
              <a:ext uri="{FF2B5EF4-FFF2-40B4-BE49-F238E27FC236}">
                <a16:creationId xmlns:a16="http://schemas.microsoft.com/office/drawing/2014/main" id="{B0C866C0-FF97-ADB4-6B67-283D29E0AB54}"/>
              </a:ext>
            </a:extLst>
          </p:cNvPr>
          <p:cNvSpPr txBox="1"/>
          <p:nvPr/>
        </p:nvSpPr>
        <p:spPr>
          <a:xfrm>
            <a:off x="178181" y="7992710"/>
            <a:ext cx="9906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when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play</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michigan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state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again?</a:t>
            </a:r>
            <a:endParaRPr lang="en-US" dirty="0"/>
          </a:p>
        </p:txBody>
      </p:sp>
    </p:spTree>
    <p:extLst>
      <p:ext uri="{BB962C8B-B14F-4D97-AF65-F5344CB8AC3E}">
        <p14:creationId xmlns:p14="http://schemas.microsoft.com/office/powerpoint/2010/main" val="3406514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1" grpId="0"/>
      <p:bldP spid="13"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CF3C5E-1D0D-C40E-C046-9E3D3E0D0615}"/>
              </a:ext>
            </a:extLst>
          </p:cNvPr>
          <p:cNvSpPr/>
          <p:nvPr/>
        </p:nvSpPr>
        <p:spPr>
          <a:xfrm>
            <a:off x="470024" y="399233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402745" y="3915255"/>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329668" y="383905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396387" y="995105"/>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Corpus</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737583" y="4382805"/>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385566" y="838933"/>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Benchmark</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Datasets</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Human</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Annotated</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Facts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Graphs)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Relevant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Corpus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Statements,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Bases)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7140755" y="4629421"/>
            <a:ext cx="1596828" cy="522983"/>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13</a:t>
            </a:fld>
            <a:endParaRPr lang="en-US"/>
          </a:p>
        </p:txBody>
      </p:sp>
      <p:sp>
        <p:nvSpPr>
          <p:cNvPr id="6" name="Content Placeholder 7">
            <a:extLst>
              <a:ext uri="{FF2B5EF4-FFF2-40B4-BE49-F238E27FC236}">
                <a16:creationId xmlns:a16="http://schemas.microsoft.com/office/drawing/2014/main" id="{2263915C-BB2E-EA71-68E9-7E86445CCF7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Retrieval Augmentation</a:t>
            </a:r>
            <a:r>
              <a:rPr lang="en-US" sz="2400" dirty="0"/>
              <a:t> for Commonsense Reasoning: A Unified Approach (EMNLP’22)</a:t>
            </a:r>
          </a:p>
        </p:txBody>
      </p:sp>
      <p:sp>
        <p:nvSpPr>
          <p:cNvPr id="16" name="TextBox 15">
            <a:extLst>
              <a:ext uri="{FF2B5EF4-FFF2-40B4-BE49-F238E27FC236}">
                <a16:creationId xmlns:a16="http://schemas.microsoft.com/office/drawing/2014/main" id="{4762DB3A-6C86-9A85-7B01-3A89C28F205A}"/>
              </a:ext>
            </a:extLst>
          </p:cNvPr>
          <p:cNvSpPr txBox="1"/>
          <p:nvPr/>
        </p:nvSpPr>
        <p:spPr>
          <a:xfrm>
            <a:off x="6109613" y="6876073"/>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25" name="TextBox 24">
            <a:extLst>
              <a:ext uri="{FF2B5EF4-FFF2-40B4-BE49-F238E27FC236}">
                <a16:creationId xmlns:a16="http://schemas.microsoft.com/office/drawing/2014/main" id="{D2A7C795-45DD-3420-B8DC-77DB1157DB6A}"/>
              </a:ext>
            </a:extLst>
          </p:cNvPr>
          <p:cNvSpPr txBox="1"/>
          <p:nvPr/>
        </p:nvSpPr>
        <p:spPr>
          <a:xfrm>
            <a:off x="6109612" y="7500895"/>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8DBC4CF3-D20D-8535-98EF-45CF2364C7CB}"/>
              </a:ext>
            </a:extLst>
          </p:cNvPr>
          <p:cNvGrpSpPr/>
          <p:nvPr/>
        </p:nvGrpSpPr>
        <p:grpSpPr>
          <a:xfrm>
            <a:off x="325718" y="937235"/>
            <a:ext cx="5736693" cy="5047136"/>
            <a:chOff x="112684" y="1577340"/>
            <a:chExt cx="5736693" cy="5047136"/>
          </a:xfrm>
        </p:grpSpPr>
        <p:sp>
          <p:nvSpPr>
            <p:cNvPr id="5" name="Rounded Rectangle 4">
              <a:extLst>
                <a:ext uri="{FF2B5EF4-FFF2-40B4-BE49-F238E27FC236}">
                  <a16:creationId xmlns:a16="http://schemas.microsoft.com/office/drawing/2014/main" id="{14071964-0ABC-5DD1-135B-72F7861D112E}"/>
                </a:ext>
              </a:extLst>
            </p:cNvPr>
            <p:cNvSpPr/>
            <p:nvPr/>
          </p:nvSpPr>
          <p:spPr>
            <a:xfrm>
              <a:off x="2097850" y="3656678"/>
              <a:ext cx="1816331" cy="1782858"/>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endParaRPr lang="en-US" sz="24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FA4896C0-1139-4F40-03FA-CF9EABF70A2D}"/>
                </a:ext>
              </a:extLst>
            </p:cNvPr>
            <p:cNvSpPr txBox="1"/>
            <p:nvPr/>
          </p:nvSpPr>
          <p:spPr>
            <a:xfrm>
              <a:off x="162653" y="1577340"/>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7" name="TextBox 6">
              <a:extLst>
                <a:ext uri="{FF2B5EF4-FFF2-40B4-BE49-F238E27FC236}">
                  <a16:creationId xmlns:a16="http://schemas.microsoft.com/office/drawing/2014/main" id="{FDC3EEFA-B0CE-037B-96F8-93F37B8FC3FC}"/>
                </a:ext>
              </a:extLst>
            </p:cNvPr>
            <p:cNvSpPr txBox="1"/>
            <p:nvPr/>
          </p:nvSpPr>
          <p:spPr>
            <a:xfrm>
              <a:off x="1713547" y="6162811"/>
              <a:ext cx="2584936" cy="461665"/>
            </a:xfrm>
            <a:prstGeom prst="rect">
              <a:avLst/>
            </a:prstGeom>
            <a:noFill/>
          </p:spPr>
          <p:txBody>
            <a:bodyPr wrap="square">
              <a:spAutoFit/>
            </a:bodyPr>
            <a:lstStyle/>
            <a:p>
              <a:pPr algn="ct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Albert</a:t>
              </a:r>
              <a:r>
                <a:rPr lang="zh-CN" altLang="en-US"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Einstein.</a:t>
              </a:r>
              <a:endParaRPr lang="en-US" sz="2400" dirty="0">
                <a:latin typeface="Colfax" panose="020B0304000000010002" pitchFamily="34" charset="0"/>
              </a:endParaRPr>
            </a:p>
          </p:txBody>
        </p:sp>
        <p:cxnSp>
          <p:nvCxnSpPr>
            <p:cNvPr id="8" name="Straight Arrow Connector 7">
              <a:extLst>
                <a:ext uri="{FF2B5EF4-FFF2-40B4-BE49-F238E27FC236}">
                  <a16:creationId xmlns:a16="http://schemas.microsoft.com/office/drawing/2014/main" id="{59A34056-00BE-6784-EB30-CC864BC157AB}"/>
                </a:ext>
              </a:extLst>
            </p:cNvPr>
            <p:cNvCxnSpPr>
              <a:cxnSpLocks/>
              <a:stCxn id="6" idx="2"/>
              <a:endCxn id="5" idx="0"/>
            </p:cNvCxnSpPr>
            <p:nvPr/>
          </p:nvCxnSpPr>
          <p:spPr>
            <a:xfrm>
              <a:off x="3006015" y="2039005"/>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14C3BBD-A23E-09FC-C573-F680246B4ED1}"/>
                </a:ext>
              </a:extLst>
            </p:cNvPr>
            <p:cNvCxnSpPr>
              <a:cxnSpLocks/>
              <a:stCxn id="5" idx="2"/>
              <a:endCxn id="7" idx="0"/>
            </p:cNvCxnSpPr>
            <p:nvPr/>
          </p:nvCxnSpPr>
          <p:spPr>
            <a:xfrm flipH="1">
              <a:off x="3006015" y="5439536"/>
              <a:ext cx="1" cy="72327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2" descr="Red and green check mark icons Royalty Free Vector Image">
              <a:extLst>
                <a:ext uri="{FF2B5EF4-FFF2-40B4-BE49-F238E27FC236}">
                  <a16:creationId xmlns:a16="http://schemas.microsoft.com/office/drawing/2014/main" id="{DBD3E331-707E-9213-0F76-550E6696D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4" t="17250" r="53138" b="26920"/>
            <a:stretch/>
          </p:blipFill>
          <p:spPr bwMode="auto">
            <a:xfrm>
              <a:off x="4195295" y="6211080"/>
              <a:ext cx="366276" cy="3651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127917A-F276-8F2D-5E25-E33AB6D1D266}"/>
                </a:ext>
              </a:extLst>
            </p:cNvPr>
            <p:cNvSpPr txBox="1"/>
            <p:nvPr/>
          </p:nvSpPr>
          <p:spPr>
            <a:xfrm>
              <a:off x="112684" y="2340933"/>
              <a:ext cx="2797885" cy="954107"/>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Answer:</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grpSp>
        <p:nvGrpSpPr>
          <p:cNvPr id="59" name="Group 58">
            <a:extLst>
              <a:ext uri="{FF2B5EF4-FFF2-40B4-BE49-F238E27FC236}">
                <a16:creationId xmlns:a16="http://schemas.microsoft.com/office/drawing/2014/main" id="{0C09E653-6089-35E8-C3BB-A9AC8BA7ECAC}"/>
              </a:ext>
            </a:extLst>
          </p:cNvPr>
          <p:cNvGrpSpPr/>
          <p:nvPr/>
        </p:nvGrpSpPr>
        <p:grpSpPr>
          <a:xfrm>
            <a:off x="4964330" y="937235"/>
            <a:ext cx="11291670" cy="5051737"/>
            <a:chOff x="4964330" y="1770509"/>
            <a:chExt cx="11291670" cy="5051737"/>
          </a:xfrm>
        </p:grpSpPr>
        <p:sp>
          <p:nvSpPr>
            <p:cNvPr id="11" name="Rounded Rectangle 10">
              <a:extLst>
                <a:ext uri="{FF2B5EF4-FFF2-40B4-BE49-F238E27FC236}">
                  <a16:creationId xmlns:a16="http://schemas.microsoft.com/office/drawing/2014/main" id="{76A64DD0-0D59-62A2-EAC7-565E609FBD6E}"/>
                </a:ext>
              </a:extLst>
            </p:cNvPr>
            <p:cNvSpPr/>
            <p:nvPr/>
          </p:nvSpPr>
          <p:spPr>
            <a:xfrm>
              <a:off x="8803328" y="3849847"/>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sp>
          <p:nvSpPr>
            <p:cNvPr id="13" name="TextBox 12">
              <a:extLst>
                <a:ext uri="{FF2B5EF4-FFF2-40B4-BE49-F238E27FC236}">
                  <a16:creationId xmlns:a16="http://schemas.microsoft.com/office/drawing/2014/main" id="{F0267471-55F9-0B08-8D91-5FE688A57641}"/>
                </a:ext>
              </a:extLst>
            </p:cNvPr>
            <p:cNvSpPr txBox="1"/>
            <p:nvPr/>
          </p:nvSpPr>
          <p:spPr>
            <a:xfrm>
              <a:off x="6868131" y="1770509"/>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14" name="TextBox 13">
              <a:extLst>
                <a:ext uri="{FF2B5EF4-FFF2-40B4-BE49-F238E27FC236}">
                  <a16:creationId xmlns:a16="http://schemas.microsoft.com/office/drawing/2014/main" id="{1C4085D8-DAFD-8494-EEE7-B71E64DCFFBF}"/>
                </a:ext>
              </a:extLst>
            </p:cNvPr>
            <p:cNvSpPr txBox="1"/>
            <p:nvPr/>
          </p:nvSpPr>
          <p:spPr>
            <a:xfrm>
              <a:off x="7851659" y="6360581"/>
              <a:ext cx="3747608" cy="461665"/>
            </a:xfrm>
            <a:prstGeom prst="rect">
              <a:avLst/>
            </a:prstGeom>
            <a:noFill/>
          </p:spPr>
          <p:txBody>
            <a:bodyPr wrap="square">
              <a:spAutoFit/>
            </a:bodyPr>
            <a:lstStyle/>
            <a:p>
              <a:pPr algn="ctr"/>
              <a:r>
                <a:rPr lang="en-US" sz="2400" dirty="0">
                  <a:solidFill>
                    <a:schemeClr val="bg2">
                      <a:lumMod val="10000"/>
                    </a:schemeClr>
                  </a:solidFill>
                  <a:latin typeface="Colfax" panose="020B0304000000010002" pitchFamily="34" charset="0"/>
                  <a:ea typeface="Roboto" panose="02000000000000000000" pitchFamily="2" charset="0"/>
                </a:rPr>
                <a:t>Wilhelm Conrad </a:t>
              </a:r>
              <a:r>
                <a:rPr lang="en-US" altLang="zh-CN" sz="2400" dirty="0">
                  <a:solidFill>
                    <a:schemeClr val="bg2">
                      <a:lumMod val="10000"/>
                    </a:schemeClr>
                  </a:solidFill>
                  <a:latin typeface="Colfax" panose="020B0304000000010002" pitchFamily="34" charset="0"/>
                  <a:ea typeface="Roboto" panose="02000000000000000000" pitchFamily="2" charset="0"/>
                </a:rPr>
                <a:t>Rontgen</a:t>
              </a:r>
              <a:endParaRPr lang="en-US" sz="2400" dirty="0">
                <a:solidFill>
                  <a:schemeClr val="bg2">
                    <a:lumMod val="10000"/>
                  </a:schemeClr>
                </a:solidFill>
                <a:latin typeface="Colfax" panose="020B0304000000010002" pitchFamily="34" charset="0"/>
              </a:endParaRPr>
            </a:p>
          </p:txBody>
        </p:sp>
        <p:cxnSp>
          <p:nvCxnSpPr>
            <p:cNvPr id="15" name="Straight Arrow Connector 14">
              <a:extLst>
                <a:ext uri="{FF2B5EF4-FFF2-40B4-BE49-F238E27FC236}">
                  <a16:creationId xmlns:a16="http://schemas.microsoft.com/office/drawing/2014/main" id="{AD0E2C53-09BE-9646-DA1D-273F55B91660}"/>
                </a:ext>
              </a:extLst>
            </p:cNvPr>
            <p:cNvCxnSpPr>
              <a:cxnSpLocks/>
              <a:stCxn id="13" idx="2"/>
              <a:endCxn id="11" idx="0"/>
            </p:cNvCxnSpPr>
            <p:nvPr/>
          </p:nvCxnSpPr>
          <p:spPr>
            <a:xfrm>
              <a:off x="9711493" y="2232174"/>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092B1DF-6DC9-AB42-0EA5-8EBCB9311351}"/>
                </a:ext>
              </a:extLst>
            </p:cNvPr>
            <p:cNvSpPr txBox="1"/>
            <p:nvPr/>
          </p:nvSpPr>
          <p:spPr>
            <a:xfrm>
              <a:off x="11419931" y="3357337"/>
              <a:ext cx="4836069" cy="2677656"/>
            </a:xfrm>
            <a:prstGeom prst="rect">
              <a:avLst/>
            </a:prstGeom>
            <a:noFill/>
          </p:spPr>
          <p:txBody>
            <a:bodyPr wrap="square">
              <a:spAutoFit/>
            </a:bodyPr>
            <a:lstStyle/>
            <a:p>
              <a:r>
                <a:rPr lang="en-US" sz="2400" dirty="0">
                  <a:highlight>
                    <a:srgbClr val="EAEAEA"/>
                  </a:highlight>
                  <a:latin typeface="Colfax" panose="020B0304000000010002" pitchFamily="34" charset="0"/>
                  <a:ea typeface="Roboto" panose="02000000000000000000" pitchFamily="2" charset="0"/>
                </a:rPr>
                <a:t>The first Nobel Prize in Physics was awarded in 1901 to </a:t>
              </a:r>
              <a:r>
                <a:rPr lang="en-US" sz="2400" b="1" dirty="0">
                  <a:solidFill>
                    <a:schemeClr val="accent6">
                      <a:lumMod val="75000"/>
                    </a:schemeClr>
                  </a:solidFill>
                  <a:highlight>
                    <a:srgbClr val="EAEAEA"/>
                  </a:highlight>
                  <a:latin typeface="Colfax" panose="020B0304000000010002" pitchFamily="34" charset="0"/>
                  <a:ea typeface="Roboto" panose="02000000000000000000" pitchFamily="2" charset="0"/>
                </a:rPr>
                <a:t>Wilhelm Conrad </a:t>
              </a:r>
              <a:r>
                <a:rPr lang="en-US" altLang="zh-CN" sz="2400" b="1" dirty="0">
                  <a:solidFill>
                    <a:schemeClr val="accent6">
                      <a:lumMod val="75000"/>
                    </a:schemeClr>
                  </a:solidFill>
                  <a:highlight>
                    <a:srgbClr val="EAEAEA"/>
                  </a:highlight>
                  <a:latin typeface="Colfax" panose="020B0304000000010002" pitchFamily="34" charset="0"/>
                  <a:ea typeface="Roboto" panose="02000000000000000000" pitchFamily="2" charset="0"/>
                </a:rPr>
                <a:t>Rontgen</a:t>
              </a:r>
              <a:r>
                <a:rPr lang="en-US" sz="2400" dirty="0">
                  <a:highlight>
                    <a:srgbClr val="EAEAEA"/>
                  </a:highlight>
                  <a:latin typeface="Colfax" panose="020B0304000000010002" pitchFamily="34" charset="0"/>
                  <a:ea typeface="Roboto" panose="02000000000000000000" pitchFamily="2" charset="0"/>
                </a:rPr>
                <a:t> in recognition of the extraordinary services he has rendered by the discovery of the remarkable rays subsequently named after him</a:t>
              </a:r>
              <a:endParaRPr lang="en-US" sz="2400" dirty="0">
                <a:highlight>
                  <a:srgbClr val="EAEAEA"/>
                </a:highlight>
                <a:latin typeface="Colfax" panose="020B0304000000010002" pitchFamily="34" charset="0"/>
              </a:endParaRPr>
            </a:p>
          </p:txBody>
        </p:sp>
        <p:sp>
          <p:nvSpPr>
            <p:cNvPr id="34" name="TextBox 33">
              <a:extLst>
                <a:ext uri="{FF2B5EF4-FFF2-40B4-BE49-F238E27FC236}">
                  <a16:creationId xmlns:a16="http://schemas.microsoft.com/office/drawing/2014/main" id="{04F61530-9369-095B-9AA5-F3972DA22EA0}"/>
                </a:ext>
              </a:extLst>
            </p:cNvPr>
            <p:cNvSpPr txBox="1"/>
            <p:nvPr/>
          </p:nvSpPr>
          <p:spPr>
            <a:xfrm>
              <a:off x="4964330" y="2336887"/>
              <a:ext cx="4609853"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Generate a background document to answer</a:t>
              </a:r>
            </a:p>
            <a:p>
              <a:pPr algn="r"/>
              <a:r>
                <a:rPr lang="en-US" altLang="zh-CN" sz="2800" b="1" dirty="0">
                  <a:latin typeface="Colfax" panose="020B0304000000010002" pitchFamily="34" charset="0"/>
                  <a:cs typeface="Helvetica Neue"/>
                </a:rPr>
                <a:t>the given 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cxnSp>
          <p:nvCxnSpPr>
            <p:cNvPr id="35" name="Straight Arrow Connector 34">
              <a:extLst>
                <a:ext uri="{FF2B5EF4-FFF2-40B4-BE49-F238E27FC236}">
                  <a16:creationId xmlns:a16="http://schemas.microsoft.com/office/drawing/2014/main" id="{7B7867B9-264F-AEA2-42FE-E13F8D01F223}"/>
                </a:ext>
              </a:extLst>
            </p:cNvPr>
            <p:cNvCxnSpPr>
              <a:cxnSpLocks/>
              <a:stCxn id="11" idx="3"/>
            </p:cNvCxnSpPr>
            <p:nvPr/>
          </p:nvCxnSpPr>
          <p:spPr>
            <a:xfrm>
              <a:off x="10619659" y="4256038"/>
              <a:ext cx="800272"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4AF39A26-0342-4AE7-0233-7CE3CCF9578A}"/>
                </a:ext>
              </a:extLst>
            </p:cNvPr>
            <p:cNvSpPr/>
            <p:nvPr/>
          </p:nvSpPr>
          <p:spPr>
            <a:xfrm>
              <a:off x="8803327" y="5132848"/>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cxnSp>
          <p:nvCxnSpPr>
            <p:cNvPr id="40" name="Straight Arrow Connector 39">
              <a:extLst>
                <a:ext uri="{FF2B5EF4-FFF2-40B4-BE49-F238E27FC236}">
                  <a16:creationId xmlns:a16="http://schemas.microsoft.com/office/drawing/2014/main" id="{F9C64E20-2719-18D5-DEE4-79965267EE5B}"/>
                </a:ext>
              </a:extLst>
            </p:cNvPr>
            <p:cNvCxnSpPr>
              <a:cxnSpLocks/>
            </p:cNvCxnSpPr>
            <p:nvPr/>
          </p:nvCxnSpPr>
          <p:spPr>
            <a:xfrm flipH="1">
              <a:off x="10619658" y="5539038"/>
              <a:ext cx="800273"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2758FB9-142C-31D7-CC20-C1AF30FE9D7D}"/>
                </a:ext>
              </a:extLst>
            </p:cNvPr>
            <p:cNvCxnSpPr>
              <a:cxnSpLocks/>
              <a:stCxn id="39" idx="2"/>
              <a:endCxn id="14" idx="0"/>
            </p:cNvCxnSpPr>
            <p:nvPr/>
          </p:nvCxnSpPr>
          <p:spPr>
            <a:xfrm>
              <a:off x="9711493" y="5945229"/>
              <a:ext cx="13970" cy="41535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2" descr="Red and green check mark icons Royalty Free Vector Image">
              <a:extLst>
                <a:ext uri="{FF2B5EF4-FFF2-40B4-BE49-F238E27FC236}">
                  <a16:creationId xmlns:a16="http://schemas.microsoft.com/office/drawing/2014/main" id="{1F04D0F4-25BA-7D95-EE20-ED63F7795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4" t="17250" r="4534" b="26920"/>
            <a:stretch/>
          </p:blipFill>
          <p:spPr bwMode="auto">
            <a:xfrm>
              <a:off x="11599267" y="6390566"/>
              <a:ext cx="400678" cy="36512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E02565AD-291E-74C3-75B5-A8A6FB844332}"/>
                </a:ext>
              </a:extLst>
            </p:cNvPr>
            <p:cNvSpPr txBox="1"/>
            <p:nvPr/>
          </p:nvSpPr>
          <p:spPr>
            <a:xfrm>
              <a:off x="5951230" y="4889098"/>
              <a:ext cx="2660911"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 [Q]</a:t>
              </a:r>
            </a:p>
            <a:p>
              <a:pPr algn="r"/>
              <a:r>
                <a:rPr lang="en-US" altLang="zh-CN" sz="2800" b="1" dirty="0">
                  <a:latin typeface="Colfax" panose="020B0304000000010002" pitchFamily="34" charset="0"/>
                  <a:cs typeface="Helvetica Neue"/>
                </a:rPr>
                <a:t>Passage:</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[P]</a:t>
              </a:r>
            </a:p>
            <a:p>
              <a:pPr algn="r"/>
              <a:r>
                <a:rPr lang="en-US" altLang="zh-CN" sz="2800" b="1" dirty="0">
                  <a:latin typeface="Colfax" panose="020B0304000000010002" pitchFamily="34" charset="0"/>
                  <a:cs typeface="Helvetica Neue"/>
                </a:rPr>
                <a:t>Answer: </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sp>
        <p:nvSpPr>
          <p:cNvPr id="3" name="Slide Number Placeholder 2">
            <a:extLst>
              <a:ext uri="{FF2B5EF4-FFF2-40B4-BE49-F238E27FC236}">
                <a16:creationId xmlns:a16="http://schemas.microsoft.com/office/drawing/2014/main" id="{69420F07-BDF4-C649-E539-273B4160CCE4}"/>
              </a:ext>
            </a:extLst>
          </p:cNvPr>
          <p:cNvSpPr>
            <a:spLocks noGrp="1"/>
          </p:cNvSpPr>
          <p:nvPr>
            <p:ph type="sldNum" sz="quarter" idx="11"/>
          </p:nvPr>
        </p:nvSpPr>
        <p:spPr/>
        <p:txBody>
          <a:bodyPr/>
          <a:lstStyle/>
          <a:p>
            <a:pPr>
              <a:defRPr/>
            </a:pPr>
            <a:fld id="{91F31FA6-B0B4-9940-9B47-E6B321700686}" type="slidenum">
              <a:rPr lang="en-US" smtClean="0"/>
              <a:pPr>
                <a:defRPr/>
              </a:pPr>
              <a:t>14</a:t>
            </a:fld>
            <a:endParaRPr lang="en-US"/>
          </a:p>
        </p:txBody>
      </p:sp>
      <p:sp>
        <p:nvSpPr>
          <p:cNvPr id="9" name="Content Placeholder 7">
            <a:extLst>
              <a:ext uri="{FF2B5EF4-FFF2-40B4-BE49-F238E27FC236}">
                <a16:creationId xmlns:a16="http://schemas.microsoft.com/office/drawing/2014/main" id="{ABA5ECAA-6B96-5279-5BDD-2AACA598582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Generate rather than Retrieve</a:t>
            </a:r>
            <a:r>
              <a:rPr lang="en-US" sz="2400" dirty="0"/>
              <a:t>: Large Language Models are Strong Context Generators (ICLR’23)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9D955B-17A6-EA57-3DBF-A02C9BF28C7D}"/>
                  </a:ext>
                </a:extLst>
              </p:cNvPr>
              <p:cNvSpPr txBox="1"/>
              <p:nvPr/>
            </p:nvSpPr>
            <p:spPr>
              <a:xfrm>
                <a:off x="375687" y="7099767"/>
                <a:ext cx="4953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What’s</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10</a:t>
                </a:r>
                <a:r>
                  <a:rPr lang="en-US" altLang="zh-CN" sz="3200" baseline="300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digit</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in</a:t>
                </a:r>
                <a14:m>
                  <m:oMath xmlns:m="http://schemas.openxmlformats.org/officeDocument/2006/math">
                    <m:r>
                      <a:rPr lang="zh-CN" altLang="en-US" sz="3200" b="0" i="0"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r>
                      <a:rPr lang="zh-CN" altLang="en-US" sz="320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𝜋</m:t>
                    </m:r>
                    <m:r>
                      <a:rPr lang="zh-CN" altLang="en-US" sz="3200" b="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oMath>
                </a14:m>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t>
                </a:r>
                <a:endParaRPr lang="en-US" dirty="0"/>
              </a:p>
            </p:txBody>
          </p:sp>
        </mc:Choice>
        <mc:Fallback xmlns="">
          <p:sp>
            <p:nvSpPr>
              <p:cNvPr id="16" name="TextBox 15">
                <a:extLst>
                  <a:ext uri="{FF2B5EF4-FFF2-40B4-BE49-F238E27FC236}">
                    <a16:creationId xmlns:a16="http://schemas.microsoft.com/office/drawing/2014/main" id="{5E9D955B-17A6-EA57-3DBF-A02C9BF28C7D}"/>
                  </a:ext>
                </a:extLst>
              </p:cNvPr>
              <p:cNvSpPr txBox="1">
                <a:spLocks noRot="1" noChangeAspect="1" noMove="1" noResize="1" noEditPoints="1" noAdjustHandles="1" noChangeArrowheads="1" noChangeShapeType="1" noTextEdit="1"/>
              </p:cNvSpPr>
              <p:nvPr/>
            </p:nvSpPr>
            <p:spPr>
              <a:xfrm>
                <a:off x="375687" y="7099767"/>
                <a:ext cx="4953000" cy="584775"/>
              </a:xfrm>
              <a:prstGeom prst="rect">
                <a:avLst/>
              </a:prstGeom>
              <a:blipFill>
                <a:blip r:embed="rId3"/>
                <a:stretch>
                  <a:fillRect l="-3069" t="-14894" r="-1535" b="-27660"/>
                </a:stretch>
              </a:blipFill>
            </p:spPr>
            <p:txBody>
              <a:bodyPr/>
              <a:lstStyle/>
              <a:p>
                <a:r>
                  <a:rPr lang="en-US">
                    <a:noFill/>
                  </a:rPr>
                  <a:t> </a:t>
                </a:r>
              </a:p>
            </p:txBody>
          </p:sp>
        </mc:Fallback>
      </mc:AlternateContent>
    </p:spTree>
    <p:extLst>
      <p:ext uri="{BB962C8B-B14F-4D97-AF65-F5344CB8AC3E}">
        <p14:creationId xmlns:p14="http://schemas.microsoft.com/office/powerpoint/2010/main" val="1961587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p:txBody>
          <a:bodyPr/>
          <a:lstStyle/>
          <a:p>
            <a:r>
              <a:rPr lang="en-US" altLang="zh-CN" dirty="0"/>
              <a:t>Explaining</a:t>
            </a:r>
            <a:r>
              <a:rPr lang="zh-CN" altLang="en-US" dirty="0"/>
              <a:t> </a:t>
            </a:r>
            <a:r>
              <a:rPr lang="en-US" altLang="zh-CN" dirty="0"/>
              <a:t>counterfactual</a:t>
            </a:r>
            <a:r>
              <a:rPr lang="zh-CN" altLang="en-US" dirty="0"/>
              <a:t> </a:t>
            </a:r>
            <a:r>
              <a:rPr lang="en-US" altLang="zh-CN" dirty="0"/>
              <a:t>statements</a:t>
            </a:r>
            <a:endParaRPr lang="en-US" dirty="0"/>
          </a:p>
        </p:txBody>
      </p:sp>
      <p:sp>
        <p:nvSpPr>
          <p:cNvPr id="12" name="Content Placeholder 11"/>
          <p:cNvSpPr>
            <a:spLocks noGrp="1"/>
          </p:cNvSpPr>
          <p:nvPr>
            <p:ph idx="1"/>
          </p:nvPr>
        </p:nvSpPr>
        <p:spPr>
          <a:xfrm>
            <a:off x="668957" y="2021375"/>
            <a:ext cx="7249825" cy="5889564"/>
          </a:xfrm>
        </p:spPr>
        <p:txBody>
          <a:bodyPr/>
          <a:lstStyle/>
          <a:p>
            <a:r>
              <a:rPr lang="en-US" altLang="zh-CN" dirty="0">
                <a:solidFill>
                  <a:schemeClr val="accent6">
                    <a:lumMod val="75000"/>
                  </a:schemeClr>
                </a:solidFill>
              </a:rPr>
              <a:t>Input:</a:t>
            </a:r>
            <a:endParaRPr lang="en-US" dirty="0">
              <a:solidFill>
                <a:schemeClr val="accent6">
                  <a:lumMod val="75000"/>
                </a:schemeClr>
              </a:solidFill>
            </a:endParaRPr>
          </a:p>
          <a:p>
            <a:r>
              <a:rPr lang="en-US" altLang="zh-CN" i="1" dirty="0">
                <a:latin typeface="Georgia" panose="02040502050405020303" pitchFamily="18" charset="0"/>
              </a:rPr>
              <a:t>Piano</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a</a:t>
            </a:r>
            <a:r>
              <a:rPr lang="zh-CN" altLang="en-US" i="1" dirty="0">
                <a:latin typeface="Georgia" panose="02040502050405020303" pitchFamily="18" charset="0"/>
              </a:rPr>
              <a:t> </a:t>
            </a:r>
            <a:r>
              <a:rPr lang="en-US" altLang="zh-CN" i="1" dirty="0">
                <a:latin typeface="Georgia" panose="02040502050405020303" pitchFamily="18" charset="0"/>
              </a:rPr>
              <a:t>kind</a:t>
            </a:r>
            <a:r>
              <a:rPr lang="zh-CN" altLang="en-US" i="1" dirty="0">
                <a:latin typeface="Georgia" panose="02040502050405020303" pitchFamily="18" charset="0"/>
              </a:rPr>
              <a:t> </a:t>
            </a:r>
            <a:r>
              <a:rPr lang="en-US" altLang="zh-CN" i="1" dirty="0">
                <a:latin typeface="Georgia" panose="02040502050405020303" pitchFamily="18" charset="0"/>
              </a:rPr>
              <a:t>of</a:t>
            </a:r>
            <a:r>
              <a:rPr lang="zh-CN" altLang="en-US" i="1" dirty="0">
                <a:latin typeface="Georgia" panose="02040502050405020303" pitchFamily="18" charset="0"/>
              </a:rPr>
              <a:t> </a:t>
            </a:r>
            <a:r>
              <a:rPr lang="en-US" altLang="zh-CN" i="1" dirty="0">
                <a:latin typeface="Georgia" panose="02040502050405020303" pitchFamily="18" charset="0"/>
              </a:rPr>
              <a:t>sport.</a:t>
            </a:r>
            <a:r>
              <a:rPr lang="zh-CN" altLang="en-US" i="1" dirty="0">
                <a:latin typeface="Georgia" panose="02040502050405020303" pitchFamily="18" charset="0"/>
              </a:rPr>
              <a:t> </a:t>
            </a:r>
            <a:r>
              <a:rPr lang="en-US" altLang="zh-CN" i="1" dirty="0">
                <a:latin typeface="Georgia" panose="02040502050405020303" pitchFamily="18" charset="0"/>
              </a:rPr>
              <a:t>This</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False</a:t>
            </a:r>
            <a:r>
              <a:rPr lang="zh-CN" altLang="en-US" i="1" dirty="0">
                <a:latin typeface="Georgia" panose="02040502050405020303" pitchFamily="18" charset="0"/>
              </a:rPr>
              <a:t> </a:t>
            </a:r>
            <a:r>
              <a:rPr lang="en-US" altLang="zh-CN" i="1" dirty="0">
                <a:latin typeface="Georgia" panose="02040502050405020303" pitchFamily="18" charset="0"/>
              </a:rPr>
              <a:t>because</a:t>
            </a:r>
            <a:r>
              <a:rPr lang="zh-CN" altLang="en-US" i="1" dirty="0">
                <a:latin typeface="Georgia" panose="02040502050405020303" pitchFamily="18" charset="0"/>
              </a:rPr>
              <a:t> </a:t>
            </a:r>
            <a:r>
              <a:rPr lang="en-US" altLang="zh-CN" i="1" dirty="0">
                <a:latin typeface="Georgia" panose="02040502050405020303" pitchFamily="18" charset="0"/>
              </a:rPr>
              <a:t>___________________</a:t>
            </a:r>
            <a:endParaRPr lang="en-US" i="1" dirty="0">
              <a:latin typeface="Georgia" panose="02040502050405020303" pitchFamily="18" charset="0"/>
            </a:endParaRP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1</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4:</a:t>
            </a:r>
          </a:p>
          <a:p>
            <a:r>
              <a:rPr lang="en-US" altLang="zh-CN" i="1" dirty="0">
                <a:latin typeface="Georgia" panose="02040502050405020303" pitchFamily="18" charset="0"/>
                <a:ea typeface="KaiTi" panose="02010609060101010101" pitchFamily="49" charset="-122"/>
              </a:rPr>
              <a:t>you can produce music when pressing keys on the piano, so it is an instrument.</a:t>
            </a: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3</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5:</a:t>
            </a:r>
            <a:endParaRPr lang="en-US" dirty="0">
              <a:latin typeface="KaiTi" panose="02010609060101010101" pitchFamily="49" charset="-122"/>
              <a:ea typeface="KaiTi" panose="02010609060101010101" pitchFamily="49" charset="-122"/>
            </a:endParaRPr>
          </a:p>
          <a:p>
            <a:r>
              <a:rPr lang="en-US" altLang="zh-CN" i="1" dirty="0">
                <a:latin typeface="Georgia" panose="02040502050405020303" pitchFamily="18" charset="0"/>
                <a:ea typeface="KaiTi" panose="02010609060101010101" pitchFamily="49" charset="-122"/>
              </a:rPr>
              <a:t>piano is a musical instrument used in songs to produce different musical tones.</a:t>
            </a:r>
          </a:p>
          <a:p>
            <a:r>
              <a:rPr lang="en-US" altLang="zh-CN" dirty="0">
                <a:solidFill>
                  <a:schemeClr val="accent6">
                    <a:lumMod val="75000"/>
                  </a:schemeClr>
                </a:solidFill>
              </a:rPr>
              <a:t>Annotator</a:t>
            </a:r>
            <a:r>
              <a:rPr lang="zh-CN" altLang="en-US" dirty="0">
                <a:solidFill>
                  <a:schemeClr val="accent6">
                    <a:lumMod val="75000"/>
                  </a:schemeClr>
                </a:solidFill>
              </a:rPr>
              <a:t> </a:t>
            </a:r>
            <a:r>
              <a:rPr lang="en-US" altLang="zh-CN" dirty="0">
                <a:solidFill>
                  <a:schemeClr val="accent6">
                    <a:lumMod val="75000"/>
                  </a:schemeClr>
                </a:solidFill>
              </a:rPr>
              <a:t>2:</a:t>
            </a:r>
          </a:p>
          <a:p>
            <a:r>
              <a:rPr lang="en-US" altLang="zh-CN" i="1" dirty="0">
                <a:latin typeface="Georgia" panose="02040502050405020303" pitchFamily="18" charset="0"/>
                <a:ea typeface="KaiTi" panose="02010609060101010101" pitchFamily="49" charset="-122"/>
              </a:rPr>
              <a:t>piano is a kind of art form.</a:t>
            </a:r>
          </a:p>
        </p:txBody>
      </p:sp>
      <p:sp>
        <p:nvSpPr>
          <p:cNvPr id="11" name="Title 10"/>
          <p:cNvSpPr>
            <a:spLocks noGrp="1"/>
          </p:cNvSpPr>
          <p:nvPr>
            <p:ph type="title"/>
          </p:nvPr>
        </p:nvSpPr>
        <p:spPr/>
        <p:txBody>
          <a:bodyPr/>
          <a:lstStyle/>
          <a:p>
            <a:r>
              <a:rPr lang="en-US" altLang="zh-CN" sz="4000" dirty="0"/>
              <a:t>Commonsense</a:t>
            </a:r>
            <a:r>
              <a:rPr lang="zh-CN" altLang="en-US" sz="4000" dirty="0"/>
              <a:t> </a:t>
            </a:r>
            <a:r>
              <a:rPr lang="en-US" altLang="zh-CN" sz="4000" dirty="0"/>
              <a:t>Reasoning</a:t>
            </a:r>
            <a:endParaRPr lang="en-US" sz="4000" dirty="0"/>
          </a:p>
        </p:txBody>
      </p:sp>
      <p:pic>
        <p:nvPicPr>
          <p:cNvPr id="18" name="Picture Placeholder 17" descr="A black and white photo of a piano&#10;&#10;Description automatically generated with medium confidence">
            <a:extLst>
              <a:ext uri="{FF2B5EF4-FFF2-40B4-BE49-F238E27FC236}">
                <a16:creationId xmlns:a16="http://schemas.microsoft.com/office/drawing/2014/main" id="{B34EA0C2-7847-9C69-67E9-0D2E6ACC48A1}"/>
              </a:ext>
            </a:extLst>
          </p:cNvPr>
          <p:cNvPicPr>
            <a:picLocks noGrp="1" noChangeAspect="1"/>
          </p:cNvPicPr>
          <p:nvPr>
            <p:ph type="pic" sz="quarter" idx="16"/>
          </p:nvPr>
        </p:nvPicPr>
        <p:blipFill>
          <a:blip r:embed="rId3"/>
          <a:srcRect t="12609" b="12609"/>
          <a:stretch>
            <a:fillRect/>
          </a:stretch>
        </p:blipFill>
        <p:spPr/>
      </p:pic>
      <p:sp>
        <p:nvSpPr>
          <p:cNvPr id="2" name="Slide Number Placeholder 1">
            <a:extLst>
              <a:ext uri="{FF2B5EF4-FFF2-40B4-BE49-F238E27FC236}">
                <a16:creationId xmlns:a16="http://schemas.microsoft.com/office/drawing/2014/main" id="{CDBDB7CC-B943-8426-2899-EB4700883FC1}"/>
              </a:ext>
            </a:extLst>
          </p:cNvPr>
          <p:cNvSpPr>
            <a:spLocks noGrp="1"/>
          </p:cNvSpPr>
          <p:nvPr>
            <p:ph type="sldNum" sz="quarter" idx="11"/>
          </p:nvPr>
        </p:nvSpPr>
        <p:spPr/>
        <p:txBody>
          <a:bodyPr/>
          <a:lstStyle/>
          <a:p>
            <a:pPr>
              <a:defRPr/>
            </a:pPr>
            <a:fld id="{91F31FA6-B0B4-9940-9B47-E6B321700686}" type="slidenum">
              <a:rPr lang="en-US" smtClean="0"/>
              <a:pPr>
                <a:defRPr/>
              </a:pPr>
              <a:t>15</a:t>
            </a:fld>
            <a:endParaRPr lang="en-US" dirty="0"/>
          </a:p>
        </p:txBody>
      </p:sp>
    </p:spTree>
    <p:extLst>
      <p:ext uri="{BB962C8B-B14F-4D97-AF65-F5344CB8AC3E}">
        <p14:creationId xmlns:p14="http://schemas.microsoft.com/office/powerpoint/2010/main" val="181562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449CE-1202-4544-1DB5-5D87C57BD962}"/>
              </a:ext>
            </a:extLst>
          </p:cNvPr>
          <p:cNvSpPr>
            <a:spLocks noGrp="1"/>
          </p:cNvSpPr>
          <p:nvPr>
            <p:ph type="body" idx="12"/>
          </p:nvPr>
        </p:nvSpPr>
        <p:spPr/>
        <p:txBody>
          <a:bodyPr/>
          <a:lstStyle/>
          <a:p>
            <a:r>
              <a:rPr lang="en-US" dirty="0"/>
              <a:t>Mixture of Knowledge Graph Experts (</a:t>
            </a:r>
            <a:r>
              <a:rPr lang="en-US" dirty="0" err="1"/>
              <a:t>MoKGE</a:t>
            </a:r>
            <a:r>
              <a:rPr lang="en-US" dirty="0"/>
              <a:t>)</a:t>
            </a:r>
          </a:p>
        </p:txBody>
      </p:sp>
      <p:sp>
        <p:nvSpPr>
          <p:cNvPr id="4" name="Title 3">
            <a:extLst>
              <a:ext uri="{FF2B5EF4-FFF2-40B4-BE49-F238E27FC236}">
                <a16:creationId xmlns:a16="http://schemas.microsoft.com/office/drawing/2014/main" id="{5B05185D-7640-8C21-82F3-DC505FBD3B20}"/>
              </a:ext>
            </a:extLst>
          </p:cNvPr>
          <p:cNvSpPr>
            <a:spLocks noGrp="1"/>
          </p:cNvSpPr>
          <p:nvPr>
            <p:ph type="title"/>
          </p:nvPr>
        </p:nvSpPr>
        <p:spPr/>
        <p:txBody>
          <a:bodyPr/>
          <a:lstStyle/>
          <a:p>
            <a:r>
              <a:rPr lang="en-US" altLang="zh-CN" dirty="0"/>
              <a:t>Generating Diverse Explanations</a:t>
            </a:r>
            <a:endParaRPr lang="en-US" dirty="0"/>
          </a:p>
        </p:txBody>
      </p:sp>
      <p:sp>
        <p:nvSpPr>
          <p:cNvPr id="5" name="Slide Number Placeholder 4">
            <a:extLst>
              <a:ext uri="{FF2B5EF4-FFF2-40B4-BE49-F238E27FC236}">
                <a16:creationId xmlns:a16="http://schemas.microsoft.com/office/drawing/2014/main" id="{E9F68C60-D41F-C673-3EF3-F7830CC1C49E}"/>
              </a:ext>
            </a:extLst>
          </p:cNvPr>
          <p:cNvSpPr>
            <a:spLocks noGrp="1"/>
          </p:cNvSpPr>
          <p:nvPr>
            <p:ph type="sldNum" sz="quarter" idx="11"/>
          </p:nvPr>
        </p:nvSpPr>
        <p:spPr/>
        <p:txBody>
          <a:bodyPr/>
          <a:lstStyle/>
          <a:p>
            <a:pPr>
              <a:defRPr/>
            </a:pPr>
            <a:fld id="{91F31FA6-B0B4-9940-9B47-E6B321700686}" type="slidenum">
              <a:rPr lang="en-US" smtClean="0"/>
              <a:pPr>
                <a:defRPr/>
              </a:pPr>
              <a:t>16</a:t>
            </a:fld>
            <a:endParaRPr lang="en-US"/>
          </a:p>
        </p:txBody>
      </p:sp>
      <p:pic>
        <p:nvPicPr>
          <p:cNvPr id="6" name="Content Placeholder 5">
            <a:extLst>
              <a:ext uri="{FF2B5EF4-FFF2-40B4-BE49-F238E27FC236}">
                <a16:creationId xmlns:a16="http://schemas.microsoft.com/office/drawing/2014/main" id="{D4839B68-C000-572D-1C73-B1D889449FF8}"/>
              </a:ext>
            </a:extLst>
          </p:cNvPr>
          <p:cNvPicPr>
            <a:picLocks noGrp="1" noChangeAspect="1"/>
          </p:cNvPicPr>
          <p:nvPr>
            <p:ph idx="1"/>
          </p:nvPr>
        </p:nvPicPr>
        <p:blipFill rotWithShape="1">
          <a:blip r:embed="rId2"/>
          <a:srcRect b="2669"/>
          <a:stretch/>
        </p:blipFill>
        <p:spPr>
          <a:xfrm>
            <a:off x="812800" y="2298774"/>
            <a:ext cx="14630400" cy="6074989"/>
          </a:xfrm>
          <a:prstGeom prst="rect">
            <a:avLst/>
          </a:prstGeom>
        </p:spPr>
      </p:pic>
      <p:sp>
        <p:nvSpPr>
          <p:cNvPr id="7" name="Content Placeholder 7">
            <a:extLst>
              <a:ext uri="{FF2B5EF4-FFF2-40B4-BE49-F238E27FC236}">
                <a16:creationId xmlns:a16="http://schemas.microsoft.com/office/drawing/2014/main" id="{0CDA8705-A143-A0E8-4739-668B6BAB6BB7}"/>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000" dirty="0"/>
              <a:t>Yu et al. </a:t>
            </a:r>
            <a:r>
              <a:rPr lang="en-US" sz="2000" dirty="0">
                <a:highlight>
                  <a:srgbClr val="FFFF00"/>
                </a:highlight>
              </a:rPr>
              <a:t>Diversifying Content Generation for Commonsense Reasoning</a:t>
            </a:r>
            <a:r>
              <a:rPr lang="en-US" sz="2000" dirty="0"/>
              <a:t> with Mixture of Knowledge Graph Experts (ACL’22)</a:t>
            </a:r>
          </a:p>
        </p:txBody>
      </p:sp>
    </p:spTree>
    <p:extLst>
      <p:ext uri="{BB962C8B-B14F-4D97-AF65-F5344CB8AC3E}">
        <p14:creationId xmlns:p14="http://schemas.microsoft.com/office/powerpoint/2010/main" val="3642039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altLang="zh-CN" dirty="0"/>
              <a:t>Scaling Law enables in-context learning that</a:t>
            </a:r>
            <a:r>
              <a:rPr lang="zh-CN" altLang="en-US" dirty="0"/>
              <a:t> </a:t>
            </a:r>
            <a:r>
              <a:rPr lang="en-US" altLang="zh-CN" b="1" dirty="0"/>
              <a:t>instructs</a:t>
            </a:r>
            <a:r>
              <a:rPr lang="zh-CN" altLang="en-US" b="1" dirty="0"/>
              <a:t> </a:t>
            </a:r>
            <a:r>
              <a:rPr lang="en-US" altLang="zh-CN" dirty="0"/>
              <a:t>(not</a:t>
            </a:r>
            <a:r>
              <a:rPr lang="zh-CN" altLang="en-US" dirty="0"/>
              <a:t> </a:t>
            </a:r>
            <a:r>
              <a:rPr lang="en-US" altLang="zh-CN" dirty="0"/>
              <a:t>trains) LLMs</a:t>
            </a:r>
            <a:r>
              <a:rPr lang="zh-CN" altLang="en-US" dirty="0"/>
              <a:t> </a:t>
            </a:r>
            <a:r>
              <a:rPr lang="en-US" altLang="zh-CN" dirty="0"/>
              <a:t>to</a:t>
            </a:r>
            <a:r>
              <a:rPr lang="zh-CN" altLang="en-US" dirty="0"/>
              <a:t> </a:t>
            </a:r>
            <a:r>
              <a:rPr lang="en-US" altLang="zh-CN" dirty="0"/>
              <a:t>reason.</a:t>
            </a:r>
          </a:p>
          <a:p>
            <a:pPr marL="457200" indent="-457200">
              <a:buFont typeface="Arial" panose="020B0604020202020204" pitchFamily="34" charset="0"/>
              <a:buChar char="•"/>
            </a:pPr>
            <a:r>
              <a:rPr lang="en-US" altLang="zh-CN" dirty="0"/>
              <a:t>Prompting:</a:t>
            </a:r>
            <a:r>
              <a:rPr lang="zh-CN" altLang="en-US" dirty="0"/>
              <a:t> </a:t>
            </a:r>
            <a:r>
              <a:rPr lang="en-US" altLang="zh-CN" dirty="0"/>
              <a:t>Implement</a:t>
            </a:r>
            <a:r>
              <a:rPr lang="zh-CN" altLang="en-US" dirty="0"/>
              <a:t> </a:t>
            </a:r>
            <a:r>
              <a:rPr lang="en-US" altLang="zh-CN" dirty="0">
                <a:highlight>
                  <a:srgbClr val="FFFF00"/>
                </a:highlight>
              </a:rPr>
              <a:t>examination</a:t>
            </a:r>
            <a:r>
              <a:rPr lang="zh-CN" altLang="en-US" dirty="0">
                <a:highlight>
                  <a:srgbClr val="FFFF00"/>
                </a:highlight>
              </a:rPr>
              <a:t> </a:t>
            </a:r>
            <a:r>
              <a:rPr lang="en-US" altLang="zh-CN" dirty="0">
                <a:highlight>
                  <a:srgbClr val="FFFF00"/>
                </a:highlight>
              </a:rPr>
              <a:t>skills</a:t>
            </a:r>
            <a:r>
              <a:rPr lang="zh-CN" altLang="en-US" dirty="0"/>
              <a:t> </a:t>
            </a:r>
            <a:r>
              <a:rPr lang="en-US" altLang="zh-CN" dirty="0"/>
              <a:t>in</a:t>
            </a:r>
            <a:r>
              <a:rPr lang="zh-CN" altLang="en-US" dirty="0"/>
              <a:t> </a:t>
            </a:r>
            <a:r>
              <a:rPr lang="en-US" altLang="zh-CN" dirty="0"/>
              <a:t>prompting</a:t>
            </a:r>
            <a:r>
              <a:rPr lang="zh-CN" altLang="en-US" dirty="0"/>
              <a:t> </a:t>
            </a:r>
            <a:r>
              <a:rPr lang="en-US" altLang="zh-CN" dirty="0"/>
              <a:t>for</a:t>
            </a:r>
            <a:r>
              <a:rPr lang="zh-CN" altLang="en-US" dirty="0"/>
              <a:t> </a:t>
            </a:r>
            <a:r>
              <a:rPr lang="en-US" altLang="zh-CN" dirty="0"/>
              <a:t>math</a:t>
            </a:r>
            <a:r>
              <a:rPr lang="zh-CN" altLang="en-US" dirty="0"/>
              <a:t> </a:t>
            </a:r>
            <a:r>
              <a:rPr lang="en-US" altLang="zh-CN" dirty="0"/>
              <a:t>reasoning</a:t>
            </a:r>
          </a:p>
          <a:p>
            <a:pPr marL="457200" indent="-457200">
              <a:buFont typeface="Arial" panose="020B0604020202020204" pitchFamily="34" charset="0"/>
              <a:buChar char="•"/>
            </a:pPr>
            <a:r>
              <a:rPr lang="en-US" altLang="zh-CN" dirty="0"/>
              <a:t>Retrieval-augmented</a:t>
            </a:r>
            <a:r>
              <a:rPr lang="zh-CN" altLang="en-US" dirty="0"/>
              <a:t> </a:t>
            </a:r>
            <a:r>
              <a:rPr lang="en-US" altLang="zh-CN" dirty="0"/>
              <a:t>generation:</a:t>
            </a:r>
            <a:r>
              <a:rPr lang="zh-CN" altLang="en-US" dirty="0"/>
              <a:t> </a:t>
            </a:r>
            <a:r>
              <a:rPr lang="en-US" altLang="zh-CN" dirty="0"/>
              <a:t>Create</a:t>
            </a:r>
            <a:r>
              <a:rPr lang="zh-CN" altLang="en-US" dirty="0"/>
              <a:t> </a:t>
            </a:r>
            <a:r>
              <a:rPr lang="en-US" altLang="zh-CN" dirty="0"/>
              <a:t>an</a:t>
            </a:r>
            <a:r>
              <a:rPr lang="zh-CN" altLang="en-US" dirty="0"/>
              <a:t> </a:t>
            </a:r>
            <a:r>
              <a:rPr lang="en-US" altLang="zh-CN" dirty="0">
                <a:highlight>
                  <a:srgbClr val="FFFF00"/>
                </a:highlight>
              </a:rPr>
              <a:t>open-book</a:t>
            </a:r>
            <a:r>
              <a:rPr lang="zh-CN" altLang="en-US" dirty="0"/>
              <a:t> </a:t>
            </a:r>
            <a:r>
              <a:rPr lang="en-US" altLang="zh-CN" dirty="0"/>
              <a:t>environment.</a:t>
            </a:r>
          </a:p>
          <a:p>
            <a:pPr marL="457200" indent="-457200">
              <a:buFont typeface="Arial" panose="020B0604020202020204" pitchFamily="34" charset="0"/>
              <a:buChar char="•"/>
            </a:pPr>
            <a:r>
              <a:rPr lang="en-US" altLang="zh-CN" dirty="0"/>
              <a:t>Many</a:t>
            </a:r>
            <a:r>
              <a:rPr lang="zh-CN" altLang="en-US" dirty="0"/>
              <a:t> </a:t>
            </a:r>
            <a:r>
              <a:rPr lang="en-US" altLang="zh-CN" dirty="0"/>
              <a:t>others:</a:t>
            </a:r>
            <a:r>
              <a:rPr lang="zh-CN" altLang="en-US" dirty="0"/>
              <a:t> </a:t>
            </a:r>
            <a:r>
              <a:rPr lang="en-US" altLang="zh-CN" dirty="0"/>
              <a:t>Leverage</a:t>
            </a:r>
            <a:r>
              <a:rPr lang="zh-CN" altLang="en-US" dirty="0"/>
              <a:t> </a:t>
            </a:r>
            <a:r>
              <a:rPr lang="en-US" altLang="zh-CN" dirty="0"/>
              <a:t>pivot</a:t>
            </a:r>
            <a:r>
              <a:rPr lang="zh-CN" altLang="en-US" dirty="0"/>
              <a:t> </a:t>
            </a:r>
            <a:r>
              <a:rPr lang="en-US" altLang="zh-CN" dirty="0"/>
              <a:t>language,</a:t>
            </a:r>
            <a:r>
              <a:rPr lang="zh-CN" altLang="en-US" dirty="0"/>
              <a:t> </a:t>
            </a:r>
            <a:r>
              <a:rPr lang="en-US" altLang="zh-CN" dirty="0"/>
              <a:t>Outline</a:t>
            </a:r>
            <a:r>
              <a:rPr lang="zh-CN" altLang="en-US" dirty="0"/>
              <a:t> </a:t>
            </a:r>
            <a:r>
              <a:rPr lang="en-US" altLang="zh-CN" dirty="0"/>
              <a:t>for</a:t>
            </a:r>
            <a:r>
              <a:rPr lang="zh-CN" altLang="en-US" dirty="0"/>
              <a:t> </a:t>
            </a:r>
            <a:r>
              <a:rPr lang="en-US" altLang="zh-CN" dirty="0"/>
              <a:t>diverse</a:t>
            </a:r>
            <a:r>
              <a:rPr lang="zh-CN" altLang="en-US" dirty="0"/>
              <a:t> </a:t>
            </a:r>
            <a:r>
              <a:rPr lang="en-US" altLang="zh-CN" dirty="0"/>
              <a:t>solutions,</a:t>
            </a:r>
            <a:r>
              <a:rPr lang="zh-CN" altLang="en-US" dirty="0"/>
              <a:t> </a:t>
            </a:r>
            <a:r>
              <a:rPr lang="en-US" altLang="zh-CN" dirty="0"/>
              <a:t>etc.</a:t>
            </a:r>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Take Away</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476036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our lab!</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18</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these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a:xfrm>
            <a:off x="668957" y="2173762"/>
            <a:ext cx="11523043" cy="5504516"/>
          </a:xfrm>
        </p:spPr>
        <p:txBody>
          <a:bodyPr/>
          <a:lstStyle/>
          <a:p>
            <a:pPr marL="457200" indent="-457200">
              <a:buFont typeface="Arial" panose="020B0604020202020204" pitchFamily="34" charset="0"/>
              <a:buChar char="•"/>
            </a:pPr>
            <a:r>
              <a:rPr lang="en-US" sz="2800" b="1" dirty="0"/>
              <a:t>Math Reasoning</a:t>
            </a:r>
          </a:p>
          <a:p>
            <a:pPr marL="757189" lvl="1" indent="-457200">
              <a:buFont typeface="Arial" panose="020B0604020202020204" pitchFamily="34" charset="0"/>
              <a:buChar char="•"/>
            </a:pPr>
            <a:r>
              <a:rPr lang="en-US" sz="2400" dirty="0"/>
              <a:t>Input: Roger has 5 tennis balls. He buys 2 more cans of tennis balls. Each can has 3 tennis balls. How many tennis balls does he have now?</a:t>
            </a:r>
          </a:p>
          <a:p>
            <a:pPr marL="757189" lvl="1" indent="-457200">
              <a:buFont typeface="Arial" panose="020B0604020202020204" pitchFamily="34" charset="0"/>
              <a:buChar char="•"/>
            </a:pPr>
            <a:r>
              <a:rPr lang="en-US" sz="2400" dirty="0"/>
              <a:t>Output: The answer is 11.</a:t>
            </a:r>
          </a:p>
          <a:p>
            <a:pPr marL="757189" lvl="1" indent="-457200">
              <a:buFont typeface="Arial" panose="020B0604020202020204" pitchFamily="34" charset="0"/>
              <a:buChar char="•"/>
            </a:pPr>
            <a:r>
              <a:rPr lang="en-US" altLang="zh-CN" sz="2400" dirty="0">
                <a:highlight>
                  <a:srgbClr val="FFFF00"/>
                </a:highlight>
              </a:rPr>
              <a:t>37K</a:t>
            </a:r>
            <a:r>
              <a:rPr lang="zh-CN" altLang="en-US" sz="2400" dirty="0">
                <a:highlight>
                  <a:srgbClr val="FFFF00"/>
                </a:highlight>
              </a:rPr>
              <a:t> </a:t>
            </a:r>
            <a:r>
              <a:rPr lang="en-US" altLang="zh-CN" sz="2400" dirty="0">
                <a:highlight>
                  <a:srgbClr val="FFFF00"/>
                </a:highlight>
              </a:rPr>
              <a:t>examples</a:t>
            </a:r>
            <a:r>
              <a:rPr lang="en-US" altLang="zh-CN" sz="2400" dirty="0"/>
              <a:t>:</a:t>
            </a:r>
            <a:r>
              <a:rPr lang="zh-CN" altLang="en-US" sz="2400" dirty="0"/>
              <a:t> </a:t>
            </a:r>
            <a:r>
              <a:rPr lang="en-US" altLang="zh-CN" sz="2400" dirty="0">
                <a:hlinkClick r:id="rId2"/>
              </a:rPr>
              <a:t>https://math-qa.github.io/math-QA/</a:t>
            </a:r>
            <a:r>
              <a:rPr lang="zh-CN" altLang="en-US" sz="2400" dirty="0"/>
              <a:t> </a:t>
            </a:r>
            <a:r>
              <a:rPr lang="en-US" altLang="zh-CN" sz="2400" dirty="0"/>
              <a:t>and</a:t>
            </a:r>
            <a:r>
              <a:rPr lang="zh-CN" altLang="en-US" sz="2400" dirty="0"/>
              <a:t> </a:t>
            </a:r>
            <a:r>
              <a:rPr lang="en-US" altLang="zh-CN" sz="2400" dirty="0"/>
              <a:t>many</a:t>
            </a:r>
            <a:r>
              <a:rPr lang="zh-CN" altLang="en-US" sz="2400" dirty="0"/>
              <a:t> </a:t>
            </a:r>
            <a:r>
              <a:rPr lang="en-US" altLang="zh-CN" sz="2400" dirty="0"/>
              <a:t>other</a:t>
            </a:r>
            <a:r>
              <a:rPr lang="zh-CN" altLang="en-US" sz="2400" dirty="0"/>
              <a:t> </a:t>
            </a:r>
            <a:r>
              <a:rPr lang="en-US" altLang="zh-CN" sz="2400" dirty="0"/>
              <a:t>datasets</a:t>
            </a:r>
          </a:p>
          <a:p>
            <a:pPr marL="757189" lvl="1" indent="-457200">
              <a:buFont typeface="Arial" panose="020B0604020202020204" pitchFamily="34" charset="0"/>
              <a:buChar char="•"/>
            </a:pPr>
            <a:endParaRPr lang="en-US" sz="2400" i="1"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a:t>
            </a:fld>
            <a:endParaRPr lang="en-US"/>
          </a:p>
        </p:txBody>
      </p:sp>
      <p:pic>
        <p:nvPicPr>
          <p:cNvPr id="1026" name="Picture 2">
            <a:extLst>
              <a:ext uri="{FF2B5EF4-FFF2-40B4-BE49-F238E27FC236}">
                <a16:creationId xmlns:a16="http://schemas.microsoft.com/office/drawing/2014/main" id="{343DA0AD-D298-5BFA-D9D1-18C87276D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9519" y="2088861"/>
            <a:ext cx="3284315" cy="3029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FCA5FD5F-3951-8794-FE50-B9B5D67FEC6D}"/>
                  </a:ext>
                </a:extLst>
              </p:cNvPr>
              <p:cNvSpPr txBox="1">
                <a:spLocks/>
              </p:cNvSpPr>
              <p:nvPr/>
            </p:nvSpPr>
            <p:spPr bwMode="auto">
              <a:xfrm>
                <a:off x="666651" y="4670630"/>
                <a:ext cx="14783010" cy="28067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b="1" dirty="0"/>
                  <a:t>Multi-discipline Reasoning</a:t>
                </a:r>
                <a:r>
                  <a:rPr lang="zh-CN" altLang="en-US" sz="2800" b="1" dirty="0"/>
                  <a:t> </a:t>
                </a:r>
                <a:r>
                  <a:rPr lang="en-US" altLang="zh-CN" sz="2800" i="1" dirty="0"/>
                  <a:t>#m</a:t>
                </a:r>
                <a:r>
                  <a:rPr lang="en-US" sz="2800" i="1" dirty="0"/>
                  <a:t>ultimodal</a:t>
                </a:r>
                <a:r>
                  <a:rPr lang="zh-CN" altLang="en-US" sz="2800" i="1" dirty="0"/>
                  <a:t> </a:t>
                </a:r>
                <a:r>
                  <a:rPr lang="en-US" altLang="zh-CN" sz="2800" i="1" dirty="0"/>
                  <a:t>#h</a:t>
                </a:r>
                <a:r>
                  <a:rPr lang="en-US" sz="2800" i="1" dirty="0"/>
                  <a:t>ard</a:t>
                </a:r>
                <a:r>
                  <a:rPr lang="zh-CN" altLang="en-US" sz="2800" i="1" dirty="0"/>
                  <a:t> </a:t>
                </a:r>
                <a:r>
                  <a:rPr lang="en-US" altLang="zh-CN" sz="2800" i="1" dirty="0"/>
                  <a:t>#Electronics</a:t>
                </a:r>
                <a:endParaRPr lang="en-US" sz="2800" i="1" dirty="0"/>
              </a:p>
              <a:p>
                <a:pPr marL="757189" lvl="1" indent="-457200">
                  <a:buFont typeface="Arial" panose="020B0604020202020204" pitchFamily="34" charset="0"/>
                  <a:buChar char="•"/>
                </a:pPr>
                <a:r>
                  <a:rPr lang="en-US" sz="2400" dirty="0"/>
                  <a:t>Input: The circuit in &lt;image&gt; consists of a general inverter connected to a load. Suppose the range of logical </a:t>
                </a:r>
                <a14:m>
                  <m:oMath xmlns:m="http://schemas.openxmlformats.org/officeDocument/2006/math">
                    <m:r>
                      <a:rPr lang="en-US" altLang="zh-CN" sz="2400" b="0" i="1" smtClean="0">
                        <a:latin typeface="Cambria Math" panose="02040503050406030204" pitchFamily="18" charset="0"/>
                      </a:rPr>
                      <m:t>1</m:t>
                    </m:r>
                  </m:oMath>
                </a14:m>
                <a:r>
                  <a:rPr lang="zh-CN" altLang="en-US" sz="2400" dirty="0"/>
                  <a:t> </a:t>
                </a:r>
                <a:r>
                  <a:rPr lang="en-US" sz="2400" dirty="0"/>
                  <a:t>is defined to be </a:t>
                </a:r>
                <a14:m>
                  <m:oMath xmlns:m="http://schemas.openxmlformats.org/officeDocument/2006/math">
                    <m:r>
                      <a:rPr lang="en-US" altLang="zh-CN" sz="2400" b="0" i="1" smtClean="0">
                        <a:latin typeface="Cambria Math" panose="02040503050406030204" pitchFamily="18" charset="0"/>
                      </a:rPr>
                      <m:t>4</m:t>
                    </m:r>
                  </m:oMath>
                </a14:m>
                <a:r>
                  <a:rPr lang="zh-CN" altLang="en-US" sz="2400" dirty="0"/>
                  <a:t> </a:t>
                </a:r>
                <a:r>
                  <a:rPr lang="en-US" sz="2400" dirty="0"/>
                  <a:t>to </a:t>
                </a:r>
                <a14:m>
                  <m:oMath xmlns:m="http://schemas.openxmlformats.org/officeDocument/2006/math">
                    <m:r>
                      <a:rPr lang="en-US" altLang="zh-CN" sz="2400" dirty="0" smtClean="0">
                        <a:latin typeface="Cambria Math" panose="02040503050406030204" pitchFamily="18" charset="0"/>
                      </a:rPr>
                      <m:t>5</m:t>
                    </m:r>
                    <m:r>
                      <m:rPr>
                        <m:sty m:val="p"/>
                      </m:rPr>
                      <a:rPr lang="en-US" altLang="zh-CN" sz="2400" b="0" i="0" dirty="0" smtClean="0">
                        <a:latin typeface="Cambria Math" panose="02040503050406030204" pitchFamily="18" charset="0"/>
                      </a:rPr>
                      <m:t>V</m:t>
                    </m:r>
                  </m:oMath>
                </a14:m>
                <a:r>
                  <a:rPr lang="en-US" sz="2400" dirty="0"/>
                  <a:t>. Determine the minimum </a:t>
                </a:r>
                <a14:m>
                  <m:oMath xmlns:m="http://schemas.openxmlformats.org/officeDocument/2006/math">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𝑅</m:t>
                        </m:r>
                      </m:e>
                      <m:sub>
                        <m:r>
                          <a:rPr lang="en-US" altLang="zh-CN" sz="2400" b="0" i="1" dirty="0" smtClean="0">
                            <a:latin typeface="Cambria Math" panose="02040503050406030204" pitchFamily="18" charset="0"/>
                          </a:rPr>
                          <m:t>𝐿</m:t>
                        </m:r>
                      </m:sub>
                    </m:sSub>
                  </m:oMath>
                </a14:m>
                <a:r>
                  <a:rPr lang="zh-CN" altLang="en-US" sz="2400" dirty="0"/>
                  <a:t> </a:t>
                </a:r>
                <a:r>
                  <a:rPr lang="en-US" sz="2400" dirty="0"/>
                  <a:t>in order that the output be 1 when the input voltage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oMath>
                </a14:m>
                <a:r>
                  <a:rPr lang="en-US" sz="2400" dirty="0"/>
                  <a:t> is </a:t>
                </a:r>
                <a14:m>
                  <m:oMath xmlns:m="http://schemas.openxmlformats.org/officeDocument/2006/math">
                    <m:r>
                      <a:rPr lang="en-US" altLang="zh-CN" sz="2400" b="0" i="1" smtClean="0">
                        <a:latin typeface="Cambria Math" panose="02040503050406030204" pitchFamily="18" charset="0"/>
                      </a:rPr>
                      <m:t>0</m:t>
                    </m:r>
                  </m:oMath>
                </a14:m>
                <a:r>
                  <a:rPr lang="en-US" sz="2400" dirty="0"/>
                  <a:t>.</a:t>
                </a:r>
              </a:p>
              <a:p>
                <a:pPr marL="757189" lvl="1" indent="-457200">
                  <a:buFont typeface="Arial" panose="020B0604020202020204" pitchFamily="34" charset="0"/>
                  <a:buChar char="•"/>
                </a:pPr>
                <a:r>
                  <a:rPr lang="en-US" sz="2400" dirty="0"/>
                  <a:t>Output: </a:t>
                </a:r>
                <a14:m>
                  <m:oMath xmlns:m="http://schemas.openxmlformats.org/officeDocument/2006/math">
                    <m:r>
                      <a:rPr lang="en-US" altLang="zh-CN" sz="2400" b="0" i="0" smtClean="0">
                        <a:latin typeface="Cambria Math" panose="02040503050406030204" pitchFamily="18" charset="0"/>
                      </a:rPr>
                      <m:t>20</m:t>
                    </m:r>
                    <m:r>
                      <a:rPr lang="en-US" altLang="zh-CN" sz="2400" b="0" i="1" smtClean="0">
                        <a:latin typeface="Cambria Math" panose="02040503050406030204" pitchFamily="18" charset="0"/>
                      </a:rPr>
                      <m:t>𝑘</m:t>
                    </m:r>
                    <m:r>
                      <m:rPr>
                        <m:sty m:val="p"/>
                      </m:rPr>
                      <a:rPr lang="el-GR" altLang="zh-CN" sz="2400" b="0" i="1" smtClean="0">
                        <a:latin typeface="Cambria Math" panose="02040503050406030204" pitchFamily="18" charset="0"/>
                        <a:ea typeface="Cambria Math" panose="02040503050406030204" pitchFamily="18" charset="0"/>
                      </a:rPr>
                      <m:t>Ω</m:t>
                    </m:r>
                  </m:oMath>
                </a14:m>
                <a:r>
                  <a:rPr lang="en-US" sz="2400" dirty="0"/>
                  <a:t>.</a:t>
                </a:r>
              </a:p>
              <a:p>
                <a:pPr marL="757189" lvl="1" indent="-457200">
                  <a:buFont typeface="Arial" panose="020B0604020202020204" pitchFamily="34" charset="0"/>
                  <a:buChar char="•"/>
                </a:pPr>
                <a:r>
                  <a:rPr lang="en-US" altLang="zh-CN" sz="2400" i="1" dirty="0"/>
                  <a:t>When the input is low, the transistor is cut off, and acts as an open circuit between the collector and emitter. Then the output voltage is simply given by voltage division: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𝑉</m:t>
                        </m:r>
                      </m:e>
                      <m:sub>
                        <m:r>
                          <a:rPr lang="en-US" altLang="zh-CN" sz="2400" b="0" i="1" dirty="0" smtClean="0">
                            <a:latin typeface="Cambria Math" panose="02040503050406030204" pitchFamily="18" charset="0"/>
                          </a:rPr>
                          <m:t>𝐶𝐶</m:t>
                        </m:r>
                      </m:sub>
                    </m:sSub>
                    <m:f>
                      <m:fPr>
                        <m:ctrlPr>
                          <a:rPr lang="en-US" altLang="zh-CN" sz="2400" b="0" i="1" dirty="0" smtClean="0">
                            <a:latin typeface="Cambria Math" panose="02040503050406030204" pitchFamily="18" charset="0"/>
                          </a:rPr>
                        </m:ctrlPr>
                      </m:fPr>
                      <m:num>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b="0" i="1" dirty="0" smtClean="0">
                                <a:latin typeface="Cambria Math" panose="02040503050406030204" pitchFamily="18" charset="0"/>
                              </a:rPr>
                              <m:t>𝐶</m:t>
                            </m:r>
                          </m:sub>
                        </m:sSub>
                      </m:den>
                    </m:f>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b="0" i="1" dirty="0" smtClean="0">
                            <a:latin typeface="Cambria Math" panose="02040503050406030204" pitchFamily="18" charset="0"/>
                          </a:rPr>
                          <m:t>5</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5</m:t>
                        </m:r>
                      </m:den>
                    </m:f>
                  </m:oMath>
                </a14:m>
                <a:r>
                  <a:rPr lang="en-US" altLang="zh-CN" sz="2400" i="1" dirty="0"/>
                  <a:t>.</a:t>
                </a:r>
                <a:r>
                  <a:rPr lang="zh-CN" altLang="en-US" sz="2400" i="1" dirty="0"/>
                  <a:t> </a:t>
                </a:r>
                <a:r>
                  <a:rPr lang="en-US" altLang="zh-CN" sz="2400" i="1" dirty="0"/>
                  <a:t>Now, we must have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0</m:t>
                        </m:r>
                      </m:sub>
                    </m:sSub>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4</m:t>
                    </m:r>
                  </m:oMath>
                </a14:m>
                <a:r>
                  <a:rPr lang="en-US" altLang="zh-CN" sz="2400" i="1" dirty="0"/>
                  <a:t>, so</a:t>
                </a:r>
                <a:r>
                  <a:rPr lang="zh-CN" altLang="en-US" sz="2400" i="1" dirty="0"/>
                  <a:t>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Thus, the load must be at least </a:t>
                </a:r>
                <a14:m>
                  <m:oMath xmlns:m="http://schemas.openxmlformats.org/officeDocument/2006/math">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for the output to be correct. }</a:t>
                </a:r>
              </a:p>
              <a:p>
                <a:pPr marL="757189" lvl="1" indent="-457200">
                  <a:buFont typeface="Arial" panose="020B0604020202020204" pitchFamily="34" charset="0"/>
                  <a:buChar char="•"/>
                </a:pPr>
                <a:r>
                  <a:rPr lang="en-US" sz="2400" dirty="0">
                    <a:highlight>
                      <a:srgbClr val="FFFF00"/>
                    </a:highlight>
                  </a:rPr>
                  <a:t>11.5K examples</a:t>
                </a:r>
                <a:r>
                  <a:rPr lang="en-US" sz="2400" dirty="0"/>
                  <a:t>: </a:t>
                </a:r>
                <a:r>
                  <a:rPr lang="en-US" sz="2400" dirty="0">
                    <a:hlinkClick r:id="rId4"/>
                  </a:rPr>
                  <a:t>https://mmmu-benchmark.github.io/</a:t>
                </a:r>
                <a:endParaRPr lang="en-US" sz="2400" dirty="0"/>
              </a:p>
            </p:txBody>
          </p:sp>
        </mc:Choice>
        <mc:Fallback xmlns="">
          <p:sp>
            <p:nvSpPr>
              <p:cNvPr id="10" name="Content Placeholder 7">
                <a:extLst>
                  <a:ext uri="{FF2B5EF4-FFF2-40B4-BE49-F238E27FC236}">
                    <a16:creationId xmlns:a16="http://schemas.microsoft.com/office/drawing/2014/main" id="{FCA5FD5F-3951-8794-FE50-B9B5D67FEC6D}"/>
                  </a:ext>
                </a:extLst>
              </p:cNvPr>
              <p:cNvSpPr txBox="1">
                <a:spLocks noRot="1" noChangeAspect="1" noMove="1" noResize="1" noEditPoints="1" noAdjustHandles="1" noChangeArrowheads="1" noChangeShapeType="1" noTextEdit="1"/>
              </p:cNvSpPr>
              <p:nvPr/>
            </p:nvSpPr>
            <p:spPr bwMode="auto">
              <a:xfrm>
                <a:off x="666651" y="4670630"/>
                <a:ext cx="14783010" cy="2806743"/>
              </a:xfrm>
              <a:prstGeom prst="rect">
                <a:avLst/>
              </a:prstGeom>
              <a:blipFill>
                <a:blip r:embed="rId5"/>
                <a:stretch>
                  <a:fillRect l="-343" t="-2703" b="-495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82542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b="1" dirty="0"/>
              <a:t>Counterfactual Presupposition</a:t>
            </a:r>
          </a:p>
          <a:p>
            <a:pPr marL="757189" lvl="1" indent="-457200">
              <a:buFont typeface="Arial" panose="020B0604020202020204" pitchFamily="34" charset="0"/>
              <a:buChar char="•"/>
            </a:pPr>
            <a:r>
              <a:rPr lang="en-US" dirty="0"/>
              <a:t>Input: </a:t>
            </a:r>
            <a:r>
              <a:rPr lang="en-US" altLang="zh-CN" dirty="0"/>
              <a:t>If</a:t>
            </a:r>
            <a:r>
              <a:rPr lang="zh-CN" altLang="en-US" dirty="0"/>
              <a:t> </a:t>
            </a:r>
            <a:r>
              <a:rPr lang="en-US" altLang="zh-CN" dirty="0"/>
              <a:t>the</a:t>
            </a:r>
            <a:r>
              <a:rPr lang="zh-CN" altLang="en-US" dirty="0"/>
              <a:t> </a:t>
            </a:r>
            <a:r>
              <a:rPr lang="en-US" altLang="zh-CN" dirty="0"/>
              <a:t>movement</a:t>
            </a:r>
            <a:r>
              <a:rPr lang="zh-CN" altLang="en-US" dirty="0"/>
              <a:t> </a:t>
            </a:r>
            <a:r>
              <a:rPr lang="en-US" altLang="zh-CN" dirty="0"/>
              <a:t>of</a:t>
            </a:r>
            <a:r>
              <a:rPr lang="zh-CN" altLang="en-US" dirty="0"/>
              <a:t> </a:t>
            </a:r>
            <a:r>
              <a:rPr lang="en-US" altLang="zh-CN" dirty="0"/>
              <a:t>the</a:t>
            </a:r>
            <a:r>
              <a:rPr lang="zh-CN" altLang="en-US" dirty="0"/>
              <a:t> </a:t>
            </a:r>
            <a:r>
              <a:rPr lang="en-US" altLang="zh-CN" dirty="0"/>
              <a:t>earth’s</a:t>
            </a:r>
            <a:r>
              <a:rPr lang="zh-CN" altLang="en-US" dirty="0"/>
              <a:t> </a:t>
            </a:r>
            <a:r>
              <a:rPr lang="en-US" altLang="zh-CN" dirty="0"/>
              <a:t>crust</a:t>
            </a:r>
            <a:r>
              <a:rPr lang="zh-CN" altLang="en-US" dirty="0"/>
              <a:t> </a:t>
            </a:r>
            <a:r>
              <a:rPr lang="en-US" altLang="zh-CN" dirty="0"/>
              <a:t>caused</a:t>
            </a:r>
            <a:r>
              <a:rPr lang="zh-CN" altLang="en-US" dirty="0"/>
              <a:t> </a:t>
            </a:r>
            <a:r>
              <a:rPr lang="en-US" altLang="zh-CN" dirty="0"/>
              <a:t>the</a:t>
            </a:r>
            <a:r>
              <a:rPr lang="zh-CN" altLang="en-US" dirty="0"/>
              <a:t> </a:t>
            </a:r>
            <a:r>
              <a:rPr lang="en-US" altLang="zh-CN" dirty="0"/>
              <a:t>height</a:t>
            </a:r>
            <a:r>
              <a:rPr lang="zh-CN" altLang="en-US" dirty="0"/>
              <a:t> </a:t>
            </a:r>
            <a:r>
              <a:rPr lang="en-US" altLang="zh-CN" dirty="0"/>
              <a:t>of</a:t>
            </a:r>
            <a:r>
              <a:rPr lang="zh-CN" altLang="en-US" dirty="0"/>
              <a:t> </a:t>
            </a:r>
            <a:r>
              <a:rPr lang="en-US" altLang="zh-CN" dirty="0"/>
              <a:t>Mount</a:t>
            </a:r>
            <a:r>
              <a:rPr lang="zh-CN" altLang="en-US" dirty="0"/>
              <a:t> </a:t>
            </a:r>
            <a:r>
              <a:rPr lang="en-US" altLang="zh-CN" dirty="0"/>
              <a:t>Everest</a:t>
            </a:r>
            <a:r>
              <a:rPr lang="zh-CN" altLang="en-US" dirty="0"/>
              <a:t> </a:t>
            </a:r>
            <a:r>
              <a:rPr lang="en-US" altLang="zh-CN" dirty="0"/>
              <a:t>to</a:t>
            </a:r>
            <a:r>
              <a:rPr lang="zh-CN" altLang="en-US" dirty="0"/>
              <a:t> </a:t>
            </a:r>
            <a:r>
              <a:rPr lang="en-US" altLang="zh-CN" dirty="0"/>
              <a:t>drop</a:t>
            </a:r>
            <a:r>
              <a:rPr lang="zh-CN" altLang="en-US" dirty="0"/>
              <a:t> </a:t>
            </a:r>
            <a:r>
              <a:rPr lang="en-US" altLang="zh-CN" dirty="0"/>
              <a:t>by</a:t>
            </a:r>
            <a:r>
              <a:rPr lang="zh-CN" altLang="en-US" dirty="0"/>
              <a:t> </a:t>
            </a:r>
            <a:r>
              <a:rPr lang="en-US" altLang="zh-CN" dirty="0"/>
              <a:t>300</a:t>
            </a:r>
            <a:r>
              <a:rPr lang="zh-CN" altLang="en-US" dirty="0"/>
              <a:t> </a:t>
            </a:r>
            <a:r>
              <a:rPr lang="en-US" altLang="zh-CN" dirty="0"/>
              <a:t>meters,</a:t>
            </a:r>
            <a:r>
              <a:rPr lang="zh-CN" altLang="en-US" dirty="0"/>
              <a:t> </a:t>
            </a:r>
            <a:r>
              <a:rPr lang="en-US" altLang="zh-CN" dirty="0"/>
              <a:t>what</a:t>
            </a:r>
            <a:r>
              <a:rPr lang="zh-CN" altLang="en-US" dirty="0"/>
              <a:t> </a:t>
            </a:r>
            <a:r>
              <a:rPr lang="en-US" altLang="zh-CN" dirty="0"/>
              <a:t>would</a:t>
            </a:r>
            <a:r>
              <a:rPr lang="zh-CN" altLang="en-US" dirty="0"/>
              <a:t> </a:t>
            </a:r>
            <a:r>
              <a:rPr lang="en-US" altLang="zh-CN" dirty="0"/>
              <a:t>be</a:t>
            </a:r>
            <a:r>
              <a:rPr lang="zh-CN" altLang="en-US" dirty="0"/>
              <a:t> </a:t>
            </a:r>
            <a:r>
              <a:rPr lang="en-US" altLang="zh-CN" dirty="0"/>
              <a:t>the</a:t>
            </a:r>
            <a:r>
              <a:rPr lang="zh-CN" altLang="en-US" dirty="0"/>
              <a:t> </a:t>
            </a:r>
            <a:r>
              <a:rPr lang="en-US" altLang="zh-CN" dirty="0"/>
              <a:t>highest</a:t>
            </a:r>
            <a:r>
              <a:rPr lang="zh-CN" altLang="en-US" dirty="0"/>
              <a:t> </a:t>
            </a:r>
            <a:r>
              <a:rPr lang="en-US" altLang="zh-CN" dirty="0"/>
              <a:t>mountain</a:t>
            </a:r>
            <a:r>
              <a:rPr lang="zh-CN" altLang="en-US" dirty="0"/>
              <a:t> </a:t>
            </a:r>
            <a:r>
              <a:rPr lang="en-US" altLang="zh-CN" dirty="0"/>
              <a:t>in</a:t>
            </a:r>
            <a:r>
              <a:rPr lang="zh-CN" altLang="en-US" dirty="0"/>
              <a:t> </a:t>
            </a:r>
            <a:r>
              <a:rPr lang="en-US" altLang="zh-CN" dirty="0"/>
              <a:t>the</a:t>
            </a:r>
            <a:r>
              <a:rPr lang="zh-CN" altLang="en-US" dirty="0"/>
              <a:t> </a:t>
            </a:r>
            <a:r>
              <a:rPr lang="en-US" altLang="zh-CN" dirty="0"/>
              <a:t>world?</a:t>
            </a:r>
            <a:endParaRPr lang="en-US" dirty="0"/>
          </a:p>
          <a:p>
            <a:pPr marL="757189" lvl="1" indent="-457200">
              <a:buFont typeface="Arial" panose="020B0604020202020204" pitchFamily="34" charset="0"/>
              <a:buChar char="•"/>
            </a:pPr>
            <a:r>
              <a:rPr lang="en-US" altLang="zh-CN" dirty="0"/>
              <a:t>Output:</a:t>
            </a:r>
            <a:r>
              <a:rPr lang="zh-CN" altLang="en-US" dirty="0"/>
              <a:t> </a:t>
            </a:r>
            <a:r>
              <a:rPr lang="en-US" altLang="zh-CN" dirty="0"/>
              <a:t>K2</a:t>
            </a:r>
            <a:r>
              <a:rPr lang="zh-CN" altLang="en-US" dirty="0"/>
              <a:t> </a:t>
            </a:r>
            <a:r>
              <a:rPr lang="en-US" altLang="zh-CN" dirty="0"/>
              <a:t>(Godwin</a:t>
            </a:r>
            <a:r>
              <a:rPr lang="zh-CN" altLang="en-US" dirty="0"/>
              <a:t> </a:t>
            </a:r>
            <a:r>
              <a:rPr lang="en-US" altLang="zh-CN" dirty="0"/>
              <a:t>Austen)</a:t>
            </a:r>
          </a:p>
          <a:p>
            <a:pPr marL="757189" lvl="1" indent="-457200">
              <a:buFont typeface="Arial" panose="020B0604020202020204" pitchFamily="34" charset="0"/>
              <a:buChar char="•"/>
            </a:pPr>
            <a:r>
              <a:rPr lang="en-US" altLang="zh-CN" dirty="0">
                <a:highlight>
                  <a:srgbClr val="FFFF00"/>
                </a:highlight>
              </a:rPr>
              <a:t>3.8K examples</a:t>
            </a:r>
            <a:r>
              <a:rPr lang="en-US" altLang="zh-CN" dirty="0"/>
              <a:t>: </a:t>
            </a:r>
            <a:r>
              <a:rPr lang="en-US" altLang="zh-CN" dirty="0">
                <a:hlinkClick r:id="rId2"/>
              </a:rPr>
              <a:t>https://github.com/wyu97/IfQA</a:t>
            </a:r>
            <a:endParaRPr lang="en-US" altLang="zh-CN"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Commonsense Reasoning</a:t>
            </a:r>
            <a:r>
              <a:rPr lang="zh-CN" altLang="en-US" b="1" dirty="0"/>
              <a:t> </a:t>
            </a:r>
            <a:r>
              <a:rPr lang="en-US" altLang="zh-CN" b="1" dirty="0"/>
              <a:t>&amp;</a:t>
            </a:r>
            <a:r>
              <a:rPr lang="zh-CN" altLang="en-US" b="1" dirty="0"/>
              <a:t> </a:t>
            </a:r>
            <a:r>
              <a:rPr lang="en-US" b="1" dirty="0"/>
              <a:t>Abductive Reasoning</a:t>
            </a:r>
          </a:p>
          <a:p>
            <a:pPr marL="757189" lvl="1" indent="-457200">
              <a:buFont typeface="Arial" panose="020B0604020202020204" pitchFamily="34" charset="0"/>
              <a:buChar char="•"/>
            </a:pPr>
            <a:r>
              <a:rPr lang="en-US" altLang="zh-CN" dirty="0"/>
              <a:t>More</a:t>
            </a:r>
            <a:r>
              <a:rPr lang="zh-CN" altLang="en-US" dirty="0"/>
              <a:t> </a:t>
            </a:r>
            <a:r>
              <a:rPr lang="en-US" altLang="zh-CN" dirty="0"/>
              <a:t>examples</a:t>
            </a:r>
            <a:r>
              <a:rPr lang="zh-CN" altLang="en-US" dirty="0"/>
              <a:t> </a:t>
            </a:r>
            <a:r>
              <a:rPr lang="en-US" altLang="zh-CN" dirty="0"/>
              <a:t>and</a:t>
            </a:r>
            <a:r>
              <a:rPr lang="zh-CN" altLang="en-US" dirty="0"/>
              <a:t> </a:t>
            </a:r>
            <a:r>
              <a:rPr lang="en-US" altLang="zh-CN" dirty="0"/>
              <a:t>datasets</a:t>
            </a:r>
            <a:endParaRPr lang="en-US"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r>
              <a:rPr lang="zh-CN" altLang="en-US" dirty="0"/>
              <a:t> </a:t>
            </a:r>
            <a:r>
              <a:rPr lang="en-US" altLang="zh-CN" dirty="0"/>
              <a:t>(cont.)</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2</a:t>
            </a:fld>
            <a:endParaRPr lang="en-US"/>
          </a:p>
        </p:txBody>
      </p:sp>
      <p:pic>
        <p:nvPicPr>
          <p:cNvPr id="2" name="Picture 1">
            <a:extLst>
              <a:ext uri="{FF2B5EF4-FFF2-40B4-BE49-F238E27FC236}">
                <a16:creationId xmlns:a16="http://schemas.microsoft.com/office/drawing/2014/main" id="{37D7E3FC-D178-42A7-C498-28ECA5AE0EE4}"/>
              </a:ext>
            </a:extLst>
          </p:cNvPr>
          <p:cNvPicPr>
            <a:picLocks noChangeAspect="1"/>
          </p:cNvPicPr>
          <p:nvPr/>
        </p:nvPicPr>
        <p:blipFill>
          <a:blip r:embed="rId3"/>
          <a:stretch>
            <a:fillRect/>
          </a:stretch>
        </p:blipFill>
        <p:spPr>
          <a:xfrm>
            <a:off x="10074656" y="3919058"/>
            <a:ext cx="4759960" cy="2532084"/>
          </a:xfrm>
          <a:prstGeom prst="rect">
            <a:avLst/>
          </a:prstGeom>
        </p:spPr>
      </p:pic>
    </p:spTree>
    <p:extLst>
      <p:ext uri="{BB962C8B-B14F-4D97-AF65-F5344CB8AC3E}">
        <p14:creationId xmlns:p14="http://schemas.microsoft.com/office/powerpoint/2010/main" val="4059784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3</a:t>
            </a:fld>
            <a:endParaRPr lang="en-US"/>
          </a:p>
        </p:txBody>
      </p:sp>
    </p:spTree>
    <p:extLst>
      <p:ext uri="{BB962C8B-B14F-4D97-AF65-F5344CB8AC3E}">
        <p14:creationId xmlns:p14="http://schemas.microsoft.com/office/powerpoint/2010/main" val="1266791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olden Retriever dog breed information &amp; cost | ManyPets">
            <a:extLst>
              <a:ext uri="{FF2B5EF4-FFF2-40B4-BE49-F238E27FC236}">
                <a16:creationId xmlns:a16="http://schemas.microsoft.com/office/drawing/2014/main" id="{B0386BCB-4EB2-0D96-75CB-FE3EACF605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447"/>
            <a:ext cx="8086725" cy="914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Placeholder 11">
            <a:extLst>
              <a:ext uri="{FF2B5EF4-FFF2-40B4-BE49-F238E27FC236}">
                <a16:creationId xmlns:a16="http://schemas.microsoft.com/office/drawing/2014/main" id="{67D8DCEB-9F2F-57B6-70EA-DA8E7F7815A6}"/>
              </a:ext>
            </a:extLst>
          </p:cNvPr>
          <p:cNvPicPr>
            <a:picLocks noGrp="1" noChangeAspect="1"/>
          </p:cNvPicPr>
          <p:nvPr>
            <p:ph type="pic" sz="quarter" idx="16"/>
          </p:nvPr>
        </p:nvPicPr>
        <p:blipFill>
          <a:blip r:embed="rId5"/>
          <a:srcRect l="3489" r="3489"/>
          <a:stretch/>
        </p:blipFill>
        <p:spPr>
          <a:xfrm>
            <a:off x="8125620" y="2195747"/>
            <a:ext cx="8149429" cy="3640799"/>
          </a:xfrm>
        </p:spPr>
      </p:pic>
      <p:pic>
        <p:nvPicPr>
          <p:cNvPr id="14" name="Picture 13" descr="A picture containing window, indoor, building, living&#10;&#10;Description automatically generated">
            <a:extLst>
              <a:ext uri="{FF2B5EF4-FFF2-40B4-BE49-F238E27FC236}">
                <a16:creationId xmlns:a16="http://schemas.microsoft.com/office/drawing/2014/main" id="{B8CB9EF3-298D-DD14-27A8-A19D87DC3BAD}"/>
              </a:ext>
            </a:extLst>
          </p:cNvPr>
          <p:cNvPicPr>
            <a:picLocks/>
          </p:cNvPicPr>
          <p:nvPr/>
        </p:nvPicPr>
        <p:blipFill>
          <a:blip r:embed="rId6"/>
          <a:stretch>
            <a:fillRect/>
          </a:stretch>
        </p:blipFill>
        <p:spPr>
          <a:xfrm>
            <a:off x="8125619" y="447"/>
            <a:ext cx="4710710" cy="2195299"/>
          </a:xfrm>
          <a:prstGeom prst="rect">
            <a:avLst/>
          </a:prstGeom>
        </p:spPr>
      </p:pic>
      <p:pic>
        <p:nvPicPr>
          <p:cNvPr id="18" name="Picture 17" descr="A picture containing indoor, floor, furniture, cluttered&#10;&#10;Description automatically generated">
            <a:extLst>
              <a:ext uri="{FF2B5EF4-FFF2-40B4-BE49-F238E27FC236}">
                <a16:creationId xmlns:a16="http://schemas.microsoft.com/office/drawing/2014/main" id="{5C5B5C2D-1B44-1192-6070-797FD5D5A8DB}"/>
              </a:ext>
            </a:extLst>
          </p:cNvPr>
          <p:cNvPicPr>
            <a:picLocks noChangeAspect="1"/>
          </p:cNvPicPr>
          <p:nvPr/>
        </p:nvPicPr>
        <p:blipFill>
          <a:blip r:embed="rId7"/>
          <a:stretch>
            <a:fillRect/>
          </a:stretch>
        </p:blipFill>
        <p:spPr>
          <a:xfrm>
            <a:off x="10458336" y="5871653"/>
            <a:ext cx="5816712" cy="3271900"/>
          </a:xfrm>
          <a:prstGeom prst="rect">
            <a:avLst/>
          </a:prstGeom>
        </p:spPr>
      </p:pic>
      <p:sp>
        <p:nvSpPr>
          <p:cNvPr id="24" name="TextBox 23">
            <a:extLst>
              <a:ext uri="{FF2B5EF4-FFF2-40B4-BE49-F238E27FC236}">
                <a16:creationId xmlns:a16="http://schemas.microsoft.com/office/drawing/2014/main" id="{CCB24A1A-A3B9-B751-77A5-49DAD276AAA8}"/>
              </a:ext>
            </a:extLst>
          </p:cNvPr>
          <p:cNvSpPr txBox="1"/>
          <p:nvPr/>
        </p:nvSpPr>
        <p:spPr>
          <a:xfrm>
            <a:off x="12871885" y="367734"/>
            <a:ext cx="3403164" cy="1246373"/>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Cleaned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house</a:t>
            </a:r>
          </a:p>
          <a:p>
            <a:r>
              <a:rPr lang="en-US" altLang="zh-CN" sz="2500" dirty="0">
                <a:solidFill>
                  <a:schemeClr val="tx1">
                    <a:lumMod val="50000"/>
                  </a:schemeClr>
                </a:solidFill>
                <a:latin typeface="Georgia" panose="02040502050405020303" pitchFamily="18" charset="0"/>
                <a:cs typeface="Helvetica Neue"/>
              </a:rPr>
              <a:t>Went</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to</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work</a:t>
            </a:r>
          </a:p>
          <a:p>
            <a:r>
              <a:rPr lang="en-US" altLang="zh-CN" sz="2500" dirty="0">
                <a:solidFill>
                  <a:schemeClr val="tx1">
                    <a:lumMod val="50000"/>
                  </a:schemeClr>
                </a:solidFill>
                <a:latin typeface="Georgia" panose="02040502050405020303" pitchFamily="18" charset="0"/>
                <a:cs typeface="Helvetica Neue"/>
              </a:rPr>
              <a:t>Leaved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windows</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open</a:t>
            </a:r>
            <a:endParaRPr lang="en-US" sz="2500" dirty="0">
              <a:solidFill>
                <a:schemeClr val="tx1">
                  <a:lumMod val="50000"/>
                </a:schemeClr>
              </a:solidFill>
              <a:latin typeface="Georgia" panose="02040502050405020303" pitchFamily="18" charset="0"/>
              <a:cs typeface="Helvetica Neue"/>
            </a:endParaRPr>
          </a:p>
        </p:txBody>
      </p:sp>
      <p:sp>
        <p:nvSpPr>
          <p:cNvPr id="27" name="TextBox 26">
            <a:extLst>
              <a:ext uri="{FF2B5EF4-FFF2-40B4-BE49-F238E27FC236}">
                <a16:creationId xmlns:a16="http://schemas.microsoft.com/office/drawing/2014/main" id="{E0C59F23-6218-7A70-8B46-F9C5D93989C4}"/>
              </a:ext>
            </a:extLst>
          </p:cNvPr>
          <p:cNvSpPr txBox="1"/>
          <p:nvPr/>
        </p:nvSpPr>
        <p:spPr>
          <a:xfrm>
            <a:off x="8229588" y="7076758"/>
            <a:ext cx="2136915" cy="861690"/>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Back</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home</a:t>
            </a:r>
          </a:p>
          <a:p>
            <a:r>
              <a:rPr lang="en-US" altLang="zh-CN" sz="2500" dirty="0">
                <a:solidFill>
                  <a:schemeClr val="tx1">
                    <a:lumMod val="50000"/>
                  </a:schemeClr>
                </a:solidFill>
                <a:latin typeface="Georgia" panose="02040502050405020303" pitchFamily="18" charset="0"/>
                <a:cs typeface="Helvetica Neue"/>
              </a:rPr>
              <a:t>Found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a</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mess</a:t>
            </a:r>
            <a:endParaRPr lang="en-US" sz="2500" dirty="0">
              <a:solidFill>
                <a:schemeClr val="tx1">
                  <a:lumMod val="50000"/>
                </a:schemeClr>
              </a:solidFill>
              <a:latin typeface="Georgia" panose="02040502050405020303" pitchFamily="18" charset="0"/>
              <a:cs typeface="Helvetica Neue"/>
            </a:endParaRPr>
          </a:p>
        </p:txBody>
      </p:sp>
      <p:sp>
        <p:nvSpPr>
          <p:cNvPr id="29" name="TextBox 28">
            <a:extLst>
              <a:ext uri="{FF2B5EF4-FFF2-40B4-BE49-F238E27FC236}">
                <a16:creationId xmlns:a16="http://schemas.microsoft.com/office/drawing/2014/main" id="{11A8D7D1-ED73-5503-58A1-7AB0E844B96A}"/>
              </a:ext>
            </a:extLst>
          </p:cNvPr>
          <p:cNvSpPr txBox="1"/>
          <p:nvPr/>
        </p:nvSpPr>
        <p:spPr>
          <a:xfrm>
            <a:off x="15186142" y="3354490"/>
            <a:ext cx="812722" cy="1323310"/>
          </a:xfrm>
          <a:prstGeom prst="rect">
            <a:avLst/>
          </a:prstGeom>
          <a:noFill/>
        </p:spPr>
        <p:txBody>
          <a:bodyPr wrap="square">
            <a:spAutoFit/>
          </a:bodyPr>
          <a:lstStyle/>
          <a:p>
            <a:r>
              <a:rPr lang="en-US" altLang="zh-CN" sz="7999" dirty="0">
                <a:solidFill>
                  <a:schemeClr val="bg1"/>
                </a:solidFill>
                <a:latin typeface="Georgia" panose="02040502050405020303" pitchFamily="18" charset="0"/>
                <a:cs typeface="Helvetica Neue"/>
              </a:rPr>
              <a:t>?</a:t>
            </a:r>
            <a:endParaRPr lang="en-US" sz="7999" dirty="0">
              <a:solidFill>
                <a:schemeClr val="bg1"/>
              </a:solidFill>
            </a:endParaRPr>
          </a:p>
        </p:txBody>
      </p:sp>
      <p:sp>
        <p:nvSpPr>
          <p:cNvPr id="2" name="Slide Number Placeholder 1">
            <a:extLst>
              <a:ext uri="{FF2B5EF4-FFF2-40B4-BE49-F238E27FC236}">
                <a16:creationId xmlns:a16="http://schemas.microsoft.com/office/drawing/2014/main" id="{97D95268-7222-3C1E-D4C6-AF45A5E9397D}"/>
              </a:ext>
            </a:extLst>
          </p:cNvPr>
          <p:cNvSpPr>
            <a:spLocks noGrp="1"/>
          </p:cNvSpPr>
          <p:nvPr>
            <p:ph type="sldNum" sz="quarter" idx="11"/>
          </p:nvPr>
        </p:nvSpPr>
        <p:spPr/>
        <p:txBody>
          <a:bodyPr/>
          <a:lstStyle/>
          <a:p>
            <a:pPr>
              <a:defRPr/>
            </a:pPr>
            <a:fld id="{91F31FA6-B0B4-9940-9B47-E6B321700686}" type="slidenum">
              <a:rPr lang="en-US" smtClean="0"/>
              <a:pPr>
                <a:defRPr/>
              </a:pPr>
              <a:t>4</a:t>
            </a:fld>
            <a:endParaRPr lang="en-US" dirty="0"/>
          </a:p>
        </p:txBody>
      </p:sp>
      <p:sp>
        <p:nvSpPr>
          <p:cNvPr id="3" name="Title 2">
            <a:extLst>
              <a:ext uri="{FF2B5EF4-FFF2-40B4-BE49-F238E27FC236}">
                <a16:creationId xmlns:a16="http://schemas.microsoft.com/office/drawing/2014/main" id="{52C8953E-5ABF-0306-6066-170C608BB1AD}"/>
              </a:ext>
            </a:extLst>
          </p:cNvPr>
          <p:cNvSpPr>
            <a:spLocks noGrp="1"/>
          </p:cNvSpPr>
          <p:nvPr>
            <p:ph type="title"/>
          </p:nvPr>
        </p:nvSpPr>
        <p:spPr>
          <a:xfrm>
            <a:off x="8125619" y="4449341"/>
            <a:ext cx="7255282" cy="618302"/>
          </a:xfrm>
        </p:spPr>
        <p:txBody>
          <a:bodyPr/>
          <a:lstStyle/>
          <a:p>
            <a:r>
              <a:rPr lang="en-US" altLang="zh-CN" dirty="0">
                <a:solidFill>
                  <a:schemeClr val="bg1"/>
                </a:solidFill>
              </a:rPr>
              <a:t>Abductive</a:t>
            </a:r>
            <a:br>
              <a:rPr lang="en-US" altLang="zh-CN" dirty="0">
                <a:solidFill>
                  <a:schemeClr val="bg1"/>
                </a:solidFill>
              </a:rPr>
            </a:br>
            <a:r>
              <a:rPr lang="en-US" altLang="zh-CN" dirty="0">
                <a:solidFill>
                  <a:schemeClr val="bg1"/>
                </a:solidFill>
              </a:rPr>
              <a:t>Reasoning</a:t>
            </a:r>
            <a:endParaRPr lang="en-US" dirty="0">
              <a:solidFill>
                <a:schemeClr val="bg1"/>
              </a:solidFill>
            </a:endParaRPr>
          </a:p>
        </p:txBody>
      </p:sp>
      <p:sp>
        <p:nvSpPr>
          <p:cNvPr id="7" name="Title 2">
            <a:extLst>
              <a:ext uri="{FF2B5EF4-FFF2-40B4-BE49-F238E27FC236}">
                <a16:creationId xmlns:a16="http://schemas.microsoft.com/office/drawing/2014/main" id="{EFC4151B-7437-B1E7-664A-2B077A21CB1B}"/>
              </a:ext>
            </a:extLst>
          </p:cNvPr>
          <p:cNvSpPr txBox="1">
            <a:spLocks/>
          </p:cNvSpPr>
          <p:nvPr/>
        </p:nvSpPr>
        <p:spPr bwMode="auto">
          <a:xfrm>
            <a:off x="0" y="7629297"/>
            <a:ext cx="7255282"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algn="l"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Deductive</a:t>
            </a:r>
          </a:p>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Reasoning</a:t>
            </a:r>
            <a:endPar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D7FEABA0-A510-73F2-9C3B-C219BE5A231F}"/>
              </a:ext>
            </a:extLst>
          </p:cNvPr>
          <p:cNvSpPr txBox="1"/>
          <p:nvPr/>
        </p:nvSpPr>
        <p:spPr>
          <a:xfrm>
            <a:off x="1529695" y="4352062"/>
            <a:ext cx="6557030" cy="1431161"/>
          </a:xfrm>
          <a:prstGeom prst="rect">
            <a:avLst/>
          </a:prstGeom>
          <a:noFill/>
        </p:spPr>
        <p:txBody>
          <a:bodyPr wrap="square">
            <a:spAutoFit/>
          </a:bodyPr>
          <a:lstStyle/>
          <a:p>
            <a:pPr algn="r"/>
            <a:r>
              <a:rPr lang="en-US" altLang="zh-CN" i="1" dirty="0">
                <a:solidFill>
                  <a:schemeClr val="bg1"/>
                </a:solidFill>
                <a:latin typeface="Georgia" panose="02040502050405020303" pitchFamily="18" charset="0"/>
              </a:rPr>
              <a:t>All</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are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endParaRPr lang="en-US" i="1" dirty="0">
              <a:solidFill>
                <a:schemeClr val="bg1"/>
              </a:solidFill>
              <a:latin typeface="Georgia" panose="02040502050405020303" pitchFamily="18" charset="0"/>
            </a:endParaRPr>
          </a:p>
        </p:txBody>
      </p:sp>
    </p:spTree>
    <p:extLst>
      <p:ext uri="{BB962C8B-B14F-4D97-AF65-F5344CB8AC3E}">
        <p14:creationId xmlns:p14="http://schemas.microsoft.com/office/powerpoint/2010/main" val="1913726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altLang="zh-CN" dirty="0"/>
              <a:t>Known</a:t>
            </a:r>
            <a:r>
              <a:rPr lang="zh-CN" altLang="en-US" dirty="0"/>
              <a:t> </a:t>
            </a:r>
            <a:r>
              <a:rPr lang="en-US" altLang="zh-CN" dirty="0"/>
              <a:t>as</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“Emergent</a:t>
            </a:r>
            <a:r>
              <a:rPr lang="zh-CN" altLang="en-US" dirty="0"/>
              <a:t> </a:t>
            </a:r>
            <a:r>
              <a:rPr lang="en-US" altLang="zh-CN" dirty="0"/>
              <a:t>Abilities”</a:t>
            </a:r>
            <a:r>
              <a:rPr lang="zh-CN" altLang="en-US" dirty="0"/>
              <a:t> </a:t>
            </a:r>
            <a:r>
              <a:rPr lang="en-US" altLang="zh-CN" dirty="0"/>
              <a:t>of</a:t>
            </a:r>
            <a:r>
              <a:rPr lang="zh-CN" altLang="en-US" dirty="0"/>
              <a:t> </a:t>
            </a:r>
            <a:r>
              <a:rPr lang="en-US" altLang="zh-CN" dirty="0"/>
              <a:t>Large</a:t>
            </a:r>
            <a:r>
              <a:rPr lang="zh-CN" altLang="en-US" dirty="0"/>
              <a:t> </a:t>
            </a:r>
            <a:r>
              <a:rPr lang="en-US" altLang="zh-CN" dirty="0"/>
              <a:t>Language</a:t>
            </a:r>
            <a:r>
              <a:rPr lang="zh-CN" altLang="en-US" dirty="0"/>
              <a:t> </a:t>
            </a:r>
            <a:r>
              <a:rPr lang="en-US" altLang="zh-CN" dirty="0"/>
              <a:t>Models (LLMs)</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00AAC1E9-1A78-9923-7911-5B41579AA2BB}"/>
              </a:ext>
            </a:extLst>
          </p:cNvPr>
          <p:cNvPicPr>
            <a:picLocks noGrp="1" noChangeAspect="1"/>
          </p:cNvPicPr>
          <p:nvPr>
            <p:ph idx="1"/>
          </p:nvPr>
        </p:nvPicPr>
        <p:blipFill>
          <a:blip r:embed="rId2"/>
          <a:stretch>
            <a:fillRect/>
          </a:stretch>
        </p:blipFill>
        <p:spPr>
          <a:xfrm>
            <a:off x="537833" y="2393962"/>
            <a:ext cx="11314648" cy="5505450"/>
          </a:xfrm>
        </p:spPr>
      </p:pic>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Chain</a:t>
            </a:r>
            <a:r>
              <a:rPr lang="zh-CN" altLang="en-US" dirty="0"/>
              <a:t> </a:t>
            </a:r>
            <a:r>
              <a:rPr lang="en-US" altLang="zh-CN" dirty="0"/>
              <a:t>of</a:t>
            </a:r>
            <a:r>
              <a:rPr lang="zh-CN" altLang="en-US" dirty="0"/>
              <a:t> </a:t>
            </a:r>
            <a:r>
              <a:rPr lang="en-US" altLang="zh-CN" dirty="0"/>
              <a:t>Thoughts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5</a:t>
            </a:fld>
            <a:endParaRPr lang="en-US"/>
          </a:p>
        </p:txBody>
      </p:sp>
      <p:sp>
        <p:nvSpPr>
          <p:cNvPr id="4" name="Content Placeholder 7">
            <a:extLst>
              <a:ext uri="{FF2B5EF4-FFF2-40B4-BE49-F238E27FC236}">
                <a16:creationId xmlns:a16="http://schemas.microsoft.com/office/drawing/2014/main" id="{FE507458-4747-C7C7-5093-EF31EAB13194}"/>
              </a:ext>
            </a:extLst>
          </p:cNvPr>
          <p:cNvSpPr txBox="1">
            <a:spLocks/>
          </p:cNvSpPr>
          <p:nvPr/>
        </p:nvSpPr>
        <p:spPr bwMode="auto">
          <a:xfrm>
            <a:off x="537833" y="8373763"/>
            <a:ext cx="10178293"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Wei et al. (Google Brain) </a:t>
            </a:r>
            <a:r>
              <a:rPr lang="en-US" dirty="0">
                <a:hlinkClick r:id="rId3"/>
              </a:rPr>
              <a:t>https://arxiv.org/abs/2201.11903</a:t>
            </a:r>
            <a:endParaRPr lang="en-US" dirty="0"/>
          </a:p>
          <a:p>
            <a:endParaRPr lang="en-US" dirty="0"/>
          </a:p>
        </p:txBody>
      </p:sp>
      <p:sp>
        <p:nvSpPr>
          <p:cNvPr id="11" name="Content Placeholder 7">
            <a:extLst>
              <a:ext uri="{FF2B5EF4-FFF2-40B4-BE49-F238E27FC236}">
                <a16:creationId xmlns:a16="http://schemas.microsoft.com/office/drawing/2014/main" id="{730727BC-67F0-8357-6F28-3B6130BBF7C1}"/>
              </a:ext>
            </a:extLst>
          </p:cNvPr>
          <p:cNvSpPr txBox="1">
            <a:spLocks/>
          </p:cNvSpPr>
          <p:nvPr/>
        </p:nvSpPr>
        <p:spPr bwMode="auto">
          <a:xfrm>
            <a:off x="12024360" y="2432842"/>
            <a:ext cx="4069080"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One-shot learning: </a:t>
            </a:r>
            <a:r>
              <a:rPr lang="en-US" altLang="zh-CN" sz="2800" dirty="0"/>
              <a:t>“learn”</a:t>
            </a:r>
            <a:r>
              <a:rPr lang="zh-CN" altLang="en-US" sz="2800" dirty="0"/>
              <a:t> </a:t>
            </a:r>
            <a:r>
              <a:rPr lang="en-US" altLang="zh-CN" sz="2800" dirty="0"/>
              <a:t>the</a:t>
            </a:r>
            <a:r>
              <a:rPr lang="en-US" sz="2800" dirty="0"/>
              <a:t> Q-A pair in </a:t>
            </a:r>
            <a:r>
              <a:rPr lang="en-US" altLang="zh-CN" sz="2800" dirty="0"/>
              <a:t>m</a:t>
            </a:r>
            <a:r>
              <a:rPr lang="en-US" sz="2800" dirty="0"/>
              <a:t>odel </a:t>
            </a:r>
            <a:r>
              <a:rPr lang="en-US" altLang="zh-CN" sz="2800" dirty="0"/>
              <a:t>i</a:t>
            </a:r>
            <a:r>
              <a:rPr lang="en-US" sz="2800" dirty="0"/>
              <a:t>nput.</a:t>
            </a:r>
          </a:p>
          <a:p>
            <a:pPr marL="457200" indent="-457200">
              <a:buFont typeface="Arial" panose="020B0604020202020204" pitchFamily="34" charset="0"/>
              <a:buChar char="•"/>
            </a:pPr>
            <a:r>
              <a:rPr lang="en-US" sz="2800" dirty="0"/>
              <a:t>Is it “training”? Does it modify model parameters?</a:t>
            </a:r>
          </a:p>
          <a:p>
            <a:pPr marL="457200" indent="-457200">
              <a:buFont typeface="Arial" panose="020B0604020202020204" pitchFamily="34" charset="0"/>
              <a:buChar char="•"/>
            </a:pPr>
            <a:r>
              <a:rPr lang="en-US" sz="2800" dirty="0"/>
              <a:t>Past (deep) learning models did not show the few-shot learning abilities.</a:t>
            </a:r>
          </a:p>
          <a:p>
            <a:pPr marL="457200" indent="-457200">
              <a:buFont typeface="Arial" panose="020B0604020202020204" pitchFamily="34" charset="0"/>
              <a:buChar char="•"/>
            </a:pPr>
            <a:r>
              <a:rPr lang="en-US" sz="2800" dirty="0"/>
              <a:t>Chain-of-thoughts improves reasoning.</a:t>
            </a:r>
          </a:p>
        </p:txBody>
      </p:sp>
    </p:spTree>
    <p:extLst>
      <p:ext uri="{BB962C8B-B14F-4D97-AF65-F5344CB8AC3E}">
        <p14:creationId xmlns:p14="http://schemas.microsoft.com/office/powerpoint/2010/main" val="2745405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altLang="zh-CN" dirty="0"/>
              <a:t>An</a:t>
            </a:r>
            <a:r>
              <a:rPr lang="zh-CN" altLang="en-US" dirty="0"/>
              <a:t> </a:t>
            </a:r>
            <a:r>
              <a:rPr lang="en-US" altLang="zh-CN" dirty="0"/>
              <a:t>Important</a:t>
            </a:r>
            <a:r>
              <a:rPr lang="zh-CN" altLang="en-US" dirty="0"/>
              <a:t> </a:t>
            </a:r>
            <a:r>
              <a:rPr lang="en-US" altLang="zh-CN" dirty="0"/>
              <a:t>Part</a:t>
            </a:r>
            <a:r>
              <a:rPr lang="zh-CN" altLang="en-US" dirty="0"/>
              <a:t> </a:t>
            </a:r>
            <a:r>
              <a:rPr lang="en-US" altLang="zh-CN" dirty="0"/>
              <a:t>of</a:t>
            </a:r>
            <a:r>
              <a:rPr lang="zh-CN" altLang="en-US" dirty="0"/>
              <a:t> </a:t>
            </a:r>
            <a:r>
              <a:rPr lang="en-US" altLang="zh-CN" dirty="0"/>
              <a:t>C</a:t>
            </a:r>
            <a:r>
              <a:rPr lang="en-US" dirty="0"/>
              <a:t>hronology</a:t>
            </a:r>
            <a:r>
              <a:rPr lang="zh-CN" altLang="en-US" dirty="0"/>
              <a:t> </a:t>
            </a:r>
            <a:r>
              <a:rPr lang="en-US" altLang="zh-CN" dirty="0"/>
              <a:t>in</a:t>
            </a:r>
            <a:r>
              <a:rPr lang="zh-CN" altLang="en-US" dirty="0"/>
              <a:t> </a:t>
            </a:r>
            <a:r>
              <a:rPr lang="en-US" altLang="zh-CN" dirty="0"/>
              <a:t>Deep</a:t>
            </a:r>
            <a:r>
              <a:rPr lang="zh-CN" altLang="en-US" dirty="0"/>
              <a:t> </a:t>
            </a:r>
            <a:r>
              <a:rPr lang="en-US" altLang="zh-CN" dirty="0"/>
              <a:t>Learning</a:t>
            </a:r>
            <a:r>
              <a:rPr lang="zh-CN" altLang="en-US" dirty="0"/>
              <a:t> </a:t>
            </a:r>
            <a:r>
              <a:rPr lang="en-US" altLang="zh-CN" dirty="0"/>
              <a:t>History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r>
                  <a:rPr lang="en-US" altLang="zh-CN" dirty="0"/>
                  <a:t>2017:</a:t>
                </a:r>
                <a:r>
                  <a:rPr lang="zh-CN" altLang="en-US" dirty="0"/>
                  <a:t> </a:t>
                </a:r>
                <a:r>
                  <a:rPr lang="en-US" altLang="zh-CN" dirty="0"/>
                  <a:t>Google’s</a:t>
                </a:r>
                <a:r>
                  <a:rPr lang="zh-CN" altLang="en-US" dirty="0"/>
                  <a:t> </a:t>
                </a:r>
                <a:r>
                  <a:rPr lang="en-US" altLang="zh-CN" b="1" dirty="0"/>
                  <a:t>Transformer</a:t>
                </a:r>
                <a:r>
                  <a:rPr lang="en-US" altLang="zh-CN" dirty="0"/>
                  <a:t>:</a:t>
                </a:r>
                <a:r>
                  <a:rPr lang="zh-CN" altLang="en-US" dirty="0"/>
                  <a:t> </a:t>
                </a:r>
                <a:r>
                  <a:rPr lang="en-US" altLang="zh-CN" dirty="0"/>
                  <a:t>Word</a:t>
                </a:r>
                <a:r>
                  <a:rPr lang="zh-CN" altLang="en-US" dirty="0"/>
                  <a:t> </a:t>
                </a:r>
                <a:r>
                  <a:rPr lang="en-US" altLang="zh-CN" dirty="0"/>
                  <a:t>processing</a:t>
                </a:r>
                <a:r>
                  <a:rPr lang="zh-CN" altLang="en-US" dirty="0"/>
                  <a:t> </a:t>
                </a:r>
                <a:r>
                  <a:rPr lang="en-US" altLang="zh-CN" dirty="0"/>
                  <a:t>with</a:t>
                </a:r>
                <a:r>
                  <a:rPr lang="zh-CN" altLang="en-US" dirty="0"/>
                  <a:t> </a:t>
                </a:r>
                <a:r>
                  <a:rPr lang="en-US" altLang="zh-CN" dirty="0"/>
                  <a:t>positional</a:t>
                </a:r>
                <a:r>
                  <a:rPr lang="zh-CN" altLang="en-US" dirty="0"/>
                  <a:t> </a:t>
                </a:r>
                <a:r>
                  <a:rPr lang="en-US" altLang="zh-CN" dirty="0"/>
                  <a:t>relationship</a:t>
                </a:r>
                <a:r>
                  <a:rPr lang="zh-CN" altLang="en-US" dirty="0"/>
                  <a:t> </a:t>
                </a:r>
                <a:r>
                  <a:rPr lang="en-US" altLang="zh-CN" dirty="0"/>
                  <a:t>is</a:t>
                </a:r>
                <a:r>
                  <a:rPr lang="zh-CN" altLang="en-US" dirty="0"/>
                  <a:t> </a:t>
                </a:r>
                <a:r>
                  <a:rPr lang="en-US" altLang="zh-CN" dirty="0"/>
                  <a:t>scaled!</a:t>
                </a:r>
              </a:p>
              <a:p>
                <a:r>
                  <a:rPr lang="en-US" altLang="zh-CN" dirty="0"/>
                  <a:t>2018:</a:t>
                </a:r>
                <a:r>
                  <a:rPr lang="zh-CN" altLang="en-US" dirty="0"/>
                  <a:t> </a:t>
                </a:r>
                <a:r>
                  <a:rPr lang="en-US" altLang="zh-CN" dirty="0" err="1"/>
                  <a:t>OpenAI’s</a:t>
                </a:r>
                <a:r>
                  <a:rPr lang="zh-CN" altLang="en-US" dirty="0"/>
                  <a:t> </a:t>
                </a:r>
                <a:r>
                  <a:rPr lang="en-US" altLang="zh-CN" b="1" dirty="0"/>
                  <a:t>GPT-2</a:t>
                </a:r>
                <a:r>
                  <a:rPr lang="en-US" altLang="zh-CN" dirty="0"/>
                  <a:t>:</a:t>
                </a:r>
                <a:r>
                  <a:rPr lang="zh-CN" altLang="en-US" dirty="0"/>
                  <a:t> </a:t>
                </a:r>
                <a:r>
                  <a:rPr lang="en-US" altLang="zh-CN" dirty="0"/>
                  <a:t>Pre-training:</a:t>
                </a:r>
                <a:r>
                  <a:rPr lang="zh-CN" altLang="en-US" dirty="0"/>
                  <a:t> </a:t>
                </a:r>
                <a:r>
                  <a:rPr lang="en-US" altLang="zh-CN" dirty="0"/>
                  <a:t>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is</a:t>
                </a:r>
                <a:r>
                  <a:rPr lang="zh-CN" altLang="en-US" dirty="0"/>
                  <a:t> </a:t>
                </a:r>
                <a:r>
                  <a:rPr lang="en-US" altLang="zh-CN" dirty="0"/>
                  <a:t>language</a:t>
                </a:r>
                <a:r>
                  <a:rPr lang="zh-CN" altLang="en-US" dirty="0"/>
                  <a:t> </a:t>
                </a:r>
                <a:r>
                  <a:rPr lang="en-US" altLang="zh-CN" dirty="0"/>
                  <a:t>intelligence!</a:t>
                </a:r>
              </a:p>
              <a:p>
                <a:r>
                  <a:rPr lang="en-US" altLang="zh-CN" dirty="0"/>
                  <a:t>	Web contents have multi-task data.</a:t>
                </a:r>
                <a:r>
                  <a:rPr lang="zh-CN" altLang="en-US" dirty="0"/>
                  <a:t> </a:t>
                </a:r>
                <a:r>
                  <a:rPr lang="en-US" altLang="zh-CN" dirty="0"/>
                  <a:t>Accuracy</a:t>
                </a:r>
                <a:r>
                  <a:rPr lang="zh-CN" altLang="en-US" dirty="0"/>
                  <a:t> </a:t>
                </a:r>
                <a:r>
                  <a:rPr lang="en-US" altLang="zh-CN" dirty="0"/>
                  <a:t>bottleneck.</a:t>
                </a:r>
              </a:p>
              <a:p>
                <a:r>
                  <a:rPr lang="en-US" altLang="zh-CN" dirty="0"/>
                  <a:t>2019:</a:t>
                </a:r>
                <a:r>
                  <a:rPr lang="zh-CN" altLang="en-US" dirty="0"/>
                  <a:t> </a:t>
                </a:r>
                <a:r>
                  <a:rPr lang="en-US" altLang="zh-CN" dirty="0"/>
                  <a:t>Google’s</a:t>
                </a:r>
                <a:r>
                  <a:rPr lang="zh-CN" altLang="en-US" dirty="0"/>
                  <a:t> </a:t>
                </a:r>
                <a:r>
                  <a:rPr lang="en-US" altLang="zh-CN" b="1" dirty="0"/>
                  <a:t>BERT</a:t>
                </a:r>
                <a:r>
                  <a:rPr lang="en-US" altLang="zh-CN" dirty="0"/>
                  <a:t>:</a:t>
                </a:r>
                <a:r>
                  <a:rPr lang="zh-CN" altLang="en-US" dirty="0"/>
                  <a:t> </a:t>
                </a:r>
                <a:r>
                  <a:rPr lang="en-US" altLang="zh-CN" dirty="0"/>
                  <a:t>Masked</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then</a:t>
                </a:r>
                <a:r>
                  <a:rPr lang="zh-CN" altLang="en-US" dirty="0"/>
                  <a:t> </a:t>
                </a:r>
                <a:r>
                  <a:rPr lang="en-US" altLang="zh-CN" dirty="0"/>
                  <a:t>fine-tune</a:t>
                </a:r>
                <a:r>
                  <a:rPr lang="zh-CN" altLang="en-US" dirty="0"/>
                  <a:t> </a:t>
                </a:r>
                <a:r>
                  <a:rPr lang="en-US" altLang="zh-CN" dirty="0"/>
                  <a:t>on</a:t>
                </a:r>
                <a:r>
                  <a:rPr lang="zh-CN" altLang="en-US" dirty="0"/>
                  <a:t> </a:t>
                </a:r>
                <a:r>
                  <a:rPr lang="en-US" altLang="zh-CN" dirty="0"/>
                  <a:t>task</a:t>
                </a:r>
                <a:r>
                  <a:rPr lang="zh-CN" altLang="en-US" dirty="0"/>
                  <a:t> </a:t>
                </a:r>
                <a:r>
                  <a:rPr lang="en-US" altLang="zh-CN" dirty="0"/>
                  <a:t>data.</a:t>
                </a:r>
              </a:p>
              <a:p>
                <a:r>
                  <a:rPr lang="en-US" altLang="zh-CN" dirty="0"/>
                  <a:t>2020:</a:t>
                </a:r>
                <a:r>
                  <a:rPr lang="zh-CN" altLang="en-US" dirty="0"/>
                  <a:t> </a:t>
                </a:r>
                <a:r>
                  <a:rPr lang="en-US" altLang="zh-CN" dirty="0" err="1"/>
                  <a:t>OpenAI’s</a:t>
                </a:r>
                <a:r>
                  <a:rPr lang="zh-CN" altLang="en-US" dirty="0"/>
                  <a:t> </a:t>
                </a:r>
                <a:r>
                  <a:rPr lang="en-US" altLang="zh-CN" b="1" dirty="0"/>
                  <a:t>GPT-3</a:t>
                </a:r>
                <a:r>
                  <a:rPr lang="en-US" altLang="zh-CN" dirty="0"/>
                  <a:t>:</a:t>
                </a:r>
                <a:r>
                  <a:rPr lang="zh-CN" altLang="en-US" dirty="0"/>
                  <a:t> </a:t>
                </a:r>
                <a:r>
                  <a:rPr lang="en-US" altLang="zh-CN" dirty="0">
                    <a:highlight>
                      <a:srgbClr val="FFFF00"/>
                    </a:highlight>
                  </a:rPr>
                  <a:t>Scaling</a:t>
                </a:r>
                <a:r>
                  <a:rPr lang="zh-CN" altLang="en-US" dirty="0">
                    <a:highlight>
                      <a:srgbClr val="FFFF00"/>
                    </a:highlight>
                  </a:rPr>
                  <a:t> </a:t>
                </a:r>
                <a:r>
                  <a:rPr lang="en-US" altLang="zh-CN" dirty="0">
                    <a:highlight>
                      <a:srgbClr val="FFFF00"/>
                    </a:highlight>
                  </a:rPr>
                  <a:t>Law</a:t>
                </a:r>
                <a:r>
                  <a:rPr lang="zh-CN" altLang="en-US" dirty="0"/>
                  <a:t> </a:t>
                </a:r>
                <a:r>
                  <a:rPr lang="en-US" altLang="zh-CN" dirty="0"/>
                  <a:t>of</a:t>
                </a:r>
                <a:r>
                  <a:rPr lang="zh-CN" altLang="en-US" dirty="0"/>
                  <a:t> </a:t>
                </a:r>
                <a:r>
                  <a:rPr lang="en-US" altLang="zh-CN" dirty="0"/>
                  <a:t>Neural</a:t>
                </a:r>
                <a:r>
                  <a:rPr lang="zh-CN" altLang="en-US" dirty="0"/>
                  <a:t> </a:t>
                </a:r>
                <a:r>
                  <a:rPr lang="en-US" altLang="zh-CN" dirty="0"/>
                  <a:t>LMs:</a:t>
                </a:r>
              </a:p>
              <a:p>
                <a:r>
                  <a:rPr lang="en-US" altLang="zh-CN" dirty="0"/>
                  <a:t>	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a:t>
                </a:r>
                <a:r>
                  <a:rPr lang="zh-CN" altLang="en-US" dirty="0"/>
                  <a:t> </a:t>
                </a:r>
                <a:r>
                  <a:rPr lang="en-US" altLang="zh-CN" dirty="0"/>
                  <a:t>Model</a:t>
                </a:r>
                <a:r>
                  <a:rPr lang="zh-CN" altLang="en-US" dirty="0"/>
                  <a:t> </a:t>
                </a:r>
                <a:r>
                  <a:rPr lang="en-US" altLang="zh-CN" dirty="0"/>
                  <a:t>size</a:t>
                </a:r>
                <a:r>
                  <a:rPr lang="zh-CN" altLang="en-US" dirty="0"/>
                  <a:t> </a:t>
                </a:r>
                <a:r>
                  <a:rPr lang="en-US" altLang="zh-CN" dirty="0"/>
                  <a:t>×</a:t>
                </a:r>
                <a:r>
                  <a:rPr lang="zh-CN" altLang="en-US" dirty="0"/>
                  <a:t> </a:t>
                </a:r>
                <a:r>
                  <a:rPr lang="en-US" altLang="zh-CN" dirty="0"/>
                  <a:t>Data</a:t>
                </a:r>
                <a:r>
                  <a:rPr lang="zh-CN" altLang="en-US" dirty="0"/>
                  <a:t> </a:t>
                </a:r>
                <a:r>
                  <a:rPr lang="en-US" altLang="zh-CN" dirty="0"/>
                  <a:t>size</a:t>
                </a:r>
                <a:r>
                  <a:rPr lang="zh-CN" altLang="en-US" dirty="0"/>
                  <a:t> </a:t>
                </a:r>
                <a:r>
                  <a:rPr lang="en-US" altLang="zh-CN" dirty="0"/>
                  <a:t>×</a:t>
                </a:r>
                <a:r>
                  <a:rPr lang="zh-CN" altLang="en-US" dirty="0"/>
                  <a:t> </a:t>
                </a:r>
                <a:r>
                  <a:rPr lang="en-US" altLang="zh-CN" dirty="0"/>
                  <a:t>Computes</a:t>
                </a:r>
              </a:p>
              <a:p>
                <a:r>
                  <a:rPr lang="en-US" altLang="zh-CN" dirty="0"/>
                  <a:t>	In-context</a:t>
                </a:r>
                <a:r>
                  <a:rPr lang="zh-CN" altLang="en-US" dirty="0"/>
                  <a:t> </a:t>
                </a:r>
                <a:r>
                  <a:rPr lang="en-US" altLang="zh-CN" dirty="0"/>
                  <a:t>learning (few-shot learners)</a:t>
                </a:r>
                <a:r>
                  <a:rPr lang="zh-CN" altLang="en-US" dirty="0"/>
                  <a:t> </a:t>
                </a:r>
                <a:r>
                  <a:rPr lang="en-US" altLang="zh-CN" dirty="0"/>
                  <a:t>and</a:t>
                </a:r>
                <a:r>
                  <a:rPr lang="zh-CN" altLang="en-US" dirty="0"/>
                  <a:t> </a:t>
                </a:r>
                <a:r>
                  <a:rPr lang="en-US" altLang="zh-CN" dirty="0"/>
                  <a:t>Emergent</a:t>
                </a:r>
                <a:r>
                  <a:rPr lang="zh-CN" altLang="en-US" dirty="0"/>
                  <a:t> </a:t>
                </a:r>
                <a:r>
                  <a:rPr lang="en-US" altLang="zh-CN" dirty="0"/>
                  <a:t>abilities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sym typeface="Wingdings" pitchFamily="2" charset="2"/>
                  </a:rPr>
                  <a:t> Prompting</a:t>
                </a:r>
                <a:endParaRPr lang="en-US" altLang="zh-CN" dirty="0"/>
              </a:p>
              <a:p>
                <a:r>
                  <a:rPr lang="en-US" altLang="zh-CN" dirty="0"/>
                  <a:t>2022:</a:t>
                </a:r>
                <a:r>
                  <a:rPr lang="zh-CN" altLang="en-US" dirty="0"/>
                  <a:t> </a:t>
                </a:r>
                <a:r>
                  <a:rPr lang="en-US" altLang="zh-CN" dirty="0" err="1"/>
                  <a:t>OpenAI’s</a:t>
                </a:r>
                <a:r>
                  <a:rPr lang="zh-CN" altLang="en-US" dirty="0"/>
                  <a:t> </a:t>
                </a:r>
                <a:r>
                  <a:rPr lang="en-US" altLang="zh-CN" b="1" dirty="0"/>
                  <a:t>GPT-3.5</a:t>
                </a:r>
                <a:r>
                  <a:rPr lang="en-US" altLang="zh-CN" dirty="0"/>
                  <a:t>:</a:t>
                </a:r>
                <a:r>
                  <a:rPr lang="zh-CN" altLang="en-US" dirty="0"/>
                  <a:t> </a:t>
                </a:r>
                <a:r>
                  <a:rPr lang="en-US" altLang="zh-CN" dirty="0"/>
                  <a:t>Alignment: Instruction</a:t>
                </a:r>
                <a:r>
                  <a:rPr lang="zh-CN" altLang="en-US" dirty="0"/>
                  <a:t> </a:t>
                </a:r>
                <a:r>
                  <a:rPr lang="en-US" altLang="zh-CN" dirty="0"/>
                  <a:t>augmentation</a:t>
                </a:r>
                <a:r>
                  <a:rPr lang="zh-CN" altLang="en-US" dirty="0"/>
                  <a:t> </a:t>
                </a:r>
                <a:r>
                  <a:rPr lang="en-US" altLang="zh-CN" dirty="0"/>
                  <a:t>vs</a:t>
                </a:r>
                <a:r>
                  <a:rPr lang="zh-CN" altLang="en-US" dirty="0"/>
                  <a:t> </a:t>
                </a:r>
                <a:r>
                  <a:rPr lang="en-US" altLang="zh-CN" dirty="0"/>
                  <a:t>Fine-tuning</a:t>
                </a:r>
              </a:p>
              <a:p>
                <a:r>
                  <a:rPr lang="en-US" altLang="zh-CN" dirty="0"/>
                  <a:t>March</a:t>
                </a:r>
                <a:r>
                  <a:rPr lang="zh-CN" altLang="en-US" dirty="0"/>
                  <a:t> </a:t>
                </a:r>
                <a:r>
                  <a:rPr lang="en-US" altLang="zh-CN" dirty="0"/>
                  <a:t>2023:</a:t>
                </a:r>
                <a:r>
                  <a:rPr lang="zh-CN" altLang="en-US" dirty="0"/>
                  <a:t> </a:t>
                </a:r>
                <a:r>
                  <a:rPr lang="en-US" altLang="zh-CN" dirty="0" err="1"/>
                  <a:t>OpenAI’s</a:t>
                </a:r>
                <a:r>
                  <a:rPr lang="zh-CN" altLang="en-US" dirty="0"/>
                  <a:t> </a:t>
                </a:r>
                <a:r>
                  <a:rPr lang="en-US" altLang="zh-CN" b="1" dirty="0"/>
                  <a:t>GPT-4</a:t>
                </a:r>
                <a:r>
                  <a:rPr lang="en-US" altLang="zh-CN" dirty="0"/>
                  <a:t>:</a:t>
                </a:r>
                <a:r>
                  <a:rPr lang="zh-CN" altLang="en-US" dirty="0"/>
                  <a:t> </a:t>
                </a:r>
                <a:r>
                  <a:rPr lang="en-US" altLang="zh-CN" dirty="0"/>
                  <a:t>Multimodal;</a:t>
                </a:r>
                <a:r>
                  <a:rPr lang="zh-CN" altLang="en-US" dirty="0"/>
                  <a:t> </a:t>
                </a:r>
                <a:r>
                  <a:rPr lang="en-US" altLang="zh-CN" dirty="0"/>
                  <a:t>Multilingual;</a:t>
                </a:r>
                <a:r>
                  <a:rPr lang="zh-CN" altLang="en-US" dirty="0"/>
                  <a:t> </a:t>
                </a:r>
                <a:r>
                  <a:rPr lang="en-US" altLang="zh-CN" dirty="0"/>
                  <a:t>Tool</a:t>
                </a:r>
                <a:r>
                  <a:rPr lang="zh-CN" altLang="en-US" dirty="0"/>
                  <a:t> </a:t>
                </a:r>
                <a:r>
                  <a:rPr lang="en-US" altLang="zh-CN" dirty="0"/>
                  <a:t>use;</a:t>
                </a:r>
                <a:r>
                  <a:rPr lang="zh-CN" altLang="en-US" dirty="0"/>
                  <a:t> </a:t>
                </a:r>
                <a:r>
                  <a:rPr lang="en-US" altLang="zh-CN" dirty="0"/>
                  <a:t>Mixture</a:t>
                </a:r>
                <a:r>
                  <a:rPr lang="zh-CN" altLang="en-US" dirty="0"/>
                  <a:t> </a:t>
                </a:r>
                <a:r>
                  <a:rPr lang="en-US" altLang="zh-CN" dirty="0"/>
                  <a:t>of</a:t>
                </a:r>
                <a:r>
                  <a:rPr lang="zh-CN" altLang="en-US" dirty="0"/>
                  <a:t> </a:t>
                </a:r>
                <a:r>
                  <a:rPr lang="en-US" altLang="zh-CN" dirty="0"/>
                  <a:t>Experts</a:t>
                </a:r>
                <a:endParaRPr lang="en-US" dirty="0"/>
              </a:p>
            </p:txBody>
          </p:sp>
        </mc:Choice>
        <mc:Fallback xmlns="">
          <p:sp>
            <p:nvSpPr>
              <p:cNvPr id="8" name="Content Placeholder 7">
                <a:extLst>
                  <a:ext uri="{FF2B5EF4-FFF2-40B4-BE49-F238E27FC236}">
                    <a16:creationId xmlns:a16="http://schemas.microsoft.com/office/drawing/2014/main" id="{91260E7F-1709-C3C8-7DC7-5A313CA61523}"/>
                  </a:ext>
                </a:extLst>
              </p:cNvPr>
              <p:cNvSpPr>
                <a:spLocks noGrp="1" noRot="1" noChangeAspect="1" noMove="1" noResize="1" noEditPoints="1" noAdjustHandles="1" noChangeArrowheads="1" noChangeShapeType="1" noTextEdit="1"/>
              </p:cNvSpPr>
              <p:nvPr>
                <p:ph idx="1"/>
              </p:nvPr>
            </p:nvSpPr>
            <p:spPr>
              <a:blipFill>
                <a:blip r:embed="rId2"/>
                <a:stretch>
                  <a:fillRect l="-515" t="-1613" b="-9908"/>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Key Techs Behind</a:t>
            </a:r>
            <a:r>
              <a:rPr lang="zh-CN" altLang="en-US" dirty="0"/>
              <a:t> </a:t>
            </a:r>
            <a:r>
              <a:rPr lang="en-US" altLang="zh-CN" dirty="0"/>
              <a:t>LLMs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15399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8F6C2C-1902-2487-AA80-FAF3D8D4E91E}"/>
              </a:ext>
            </a:extLst>
          </p:cNvPr>
          <p:cNvSpPr>
            <a:spLocks noGrp="1"/>
          </p:cNvSpPr>
          <p:nvPr>
            <p:ph type="body" sz="quarter" idx="15"/>
          </p:nvPr>
        </p:nvSpPr>
        <p:spPr>
          <a:xfrm>
            <a:off x="812802" y="1215643"/>
            <a:ext cx="14630400" cy="3841794"/>
          </a:xfrm>
        </p:spPr>
        <p:txBody>
          <a:bodyPr/>
          <a:lstStyle/>
          <a:p>
            <a:r>
              <a:rPr lang="en-US" sz="4800" b="1" dirty="0">
                <a:solidFill>
                  <a:schemeClr val="bg1"/>
                </a:solidFill>
              </a:rPr>
              <a:t>How does human solve complex reasoning tasks?</a:t>
            </a:r>
          </a:p>
          <a:p>
            <a:r>
              <a:rPr lang="en-US" sz="4800" b="1" dirty="0">
                <a:solidFill>
                  <a:schemeClr val="bg1"/>
                </a:solidFill>
              </a:rPr>
              <a:t>Let’s instruct LLMs to do reasoning </a:t>
            </a:r>
            <a:r>
              <a:rPr lang="en-US" sz="4800" b="1" i="1" dirty="0">
                <a:solidFill>
                  <a:schemeClr val="bg1"/>
                </a:solidFill>
              </a:rPr>
              <a:t>wisely</a:t>
            </a:r>
          </a:p>
          <a:p>
            <a:r>
              <a:rPr lang="en-US" sz="4800" b="1" dirty="0">
                <a:solidFill>
                  <a:schemeClr val="bg1"/>
                </a:solidFill>
              </a:rPr>
              <a:t>by </a:t>
            </a:r>
            <a:r>
              <a:rPr lang="en-US" sz="4800" b="1" i="1" dirty="0">
                <a:solidFill>
                  <a:schemeClr val="bg1"/>
                </a:solidFill>
              </a:rPr>
              <a:t>human-like</a:t>
            </a:r>
            <a:r>
              <a:rPr lang="en-US" sz="4800" b="1" dirty="0">
                <a:solidFill>
                  <a:schemeClr val="bg1"/>
                </a:solidFill>
              </a:rPr>
              <a:t> prompting (not training).</a:t>
            </a:r>
          </a:p>
        </p:txBody>
      </p:sp>
      <p:sp>
        <p:nvSpPr>
          <p:cNvPr id="6" name="Slide Number Placeholder 5">
            <a:extLst>
              <a:ext uri="{FF2B5EF4-FFF2-40B4-BE49-F238E27FC236}">
                <a16:creationId xmlns:a16="http://schemas.microsoft.com/office/drawing/2014/main" id="{3613B206-157B-52D4-BE4C-0C2E8FD5CB71}"/>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88717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diagram&#10;&#10;Description automatically generated">
            <a:extLst>
              <a:ext uri="{FF2B5EF4-FFF2-40B4-BE49-F238E27FC236}">
                <a16:creationId xmlns:a16="http://schemas.microsoft.com/office/drawing/2014/main" id="{06D258CC-E1D8-9F9D-E153-02451D854764}"/>
              </a:ext>
            </a:extLst>
          </p:cNvPr>
          <p:cNvPicPr>
            <a:picLocks noChangeAspect="1"/>
          </p:cNvPicPr>
          <p:nvPr/>
        </p:nvPicPr>
        <p:blipFill>
          <a:blip r:embed="rId3"/>
          <a:stretch>
            <a:fillRect/>
          </a:stretch>
        </p:blipFill>
        <p:spPr>
          <a:xfrm>
            <a:off x="101710" y="138301"/>
            <a:ext cx="12343429" cy="1790031"/>
          </a:xfrm>
          <a:prstGeom prst="rect">
            <a:avLst/>
          </a:prstGeom>
        </p:spPr>
      </p:pic>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8</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a:t>
            </a:r>
            <a:r>
              <a:rPr lang="en-US" sz="2400" dirty="0">
                <a:highlight>
                  <a:srgbClr val="FFFF00"/>
                </a:highlight>
              </a:rPr>
              <a:t>Get an A in Math</a:t>
            </a:r>
            <a:r>
              <a:rPr lang="en-US" sz="2400" dirty="0"/>
              <a:t>: Progressive Rectification Prompting (AAAI’24) </a:t>
            </a:r>
            <a:r>
              <a:rPr lang="en-US" sz="2400" dirty="0">
                <a:hlinkClick r:id="rId4"/>
              </a:rPr>
              <a:t>https://arxiv.org/abs/2312.06867</a:t>
            </a:r>
            <a:endParaRPr lang="en-US" sz="2400" dirty="0"/>
          </a:p>
        </p:txBody>
      </p:sp>
      <p:sp>
        <p:nvSpPr>
          <p:cNvPr id="9" name="Rounded Rectangle 8">
            <a:extLst>
              <a:ext uri="{FF2B5EF4-FFF2-40B4-BE49-F238E27FC236}">
                <a16:creationId xmlns:a16="http://schemas.microsoft.com/office/drawing/2014/main" id="{FCC9EDBE-D921-2841-93AC-F023CF358349}"/>
              </a:ext>
            </a:extLst>
          </p:cNvPr>
          <p:cNvSpPr>
            <a:spLocks noChangeAspect="1"/>
          </p:cNvSpPr>
          <p:nvPr/>
        </p:nvSpPr>
        <p:spPr>
          <a:xfrm>
            <a:off x="292166" y="2055249"/>
            <a:ext cx="6470943" cy="4192437"/>
          </a:xfrm>
          <a:prstGeom prst="roundRect">
            <a:avLst>
              <a:gd name="adj" fmla="val 6856"/>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000" dirty="0">
                <a:latin typeface="Helvetica Neue"/>
                <a:cs typeface="Helvetica Neue"/>
              </a:rPr>
              <a:t>Kyle</a:t>
            </a:r>
            <a:r>
              <a:rPr lang="zh-CN" altLang="en-US" sz="4000" dirty="0">
                <a:latin typeface="Helvetica Neue"/>
                <a:cs typeface="Helvetica Neue"/>
              </a:rPr>
              <a:t> </a:t>
            </a:r>
            <a:r>
              <a:rPr lang="en-US" altLang="zh-CN" sz="4000" dirty="0">
                <a:latin typeface="Helvetica Neue"/>
                <a:cs typeface="Helvetica Neue"/>
              </a:rPr>
              <a:t>bought</a:t>
            </a:r>
            <a:r>
              <a:rPr lang="zh-CN" altLang="en-US" sz="4000" dirty="0">
                <a:latin typeface="Helvetica Neue"/>
                <a:cs typeface="Helvetica Neue"/>
              </a:rPr>
              <a:t> </a:t>
            </a:r>
            <a:r>
              <a:rPr lang="en-US" altLang="zh-CN" sz="4000" dirty="0">
                <a:latin typeface="Helvetica Neue"/>
                <a:cs typeface="Helvetica Neue"/>
              </a:rPr>
              <a:t>last</a:t>
            </a:r>
            <a:r>
              <a:rPr lang="zh-CN" altLang="en-US" sz="4000" dirty="0">
                <a:latin typeface="Helvetica Neue"/>
                <a:cs typeface="Helvetica Neue"/>
              </a:rPr>
              <a:t> </a:t>
            </a:r>
            <a:r>
              <a:rPr lang="en-US" altLang="zh-CN" sz="4000" dirty="0">
                <a:latin typeface="Helvetica Neue"/>
                <a:cs typeface="Helvetica Neue"/>
              </a:rPr>
              <a:t>year’s</a:t>
            </a:r>
            <a:r>
              <a:rPr lang="zh-CN" altLang="en-US" sz="4000" dirty="0">
                <a:latin typeface="Helvetica Neue"/>
                <a:cs typeface="Helvetica Neue"/>
              </a:rPr>
              <a:t> </a:t>
            </a:r>
            <a:r>
              <a:rPr lang="en-US" altLang="zh-CN" sz="4000" dirty="0">
                <a:latin typeface="Helvetica Neue"/>
                <a:cs typeface="Helvetica Neue"/>
              </a:rPr>
              <a:t>best-selling</a:t>
            </a:r>
            <a:r>
              <a:rPr lang="zh-CN" altLang="en-US" sz="4000" dirty="0">
                <a:latin typeface="Helvetica Neue"/>
                <a:cs typeface="Helvetica Neue"/>
              </a:rPr>
              <a:t> </a:t>
            </a:r>
            <a:r>
              <a:rPr lang="en-US" altLang="zh-CN" sz="4000" dirty="0">
                <a:latin typeface="Helvetica Neue"/>
                <a:cs typeface="Helvetica Neue"/>
              </a:rPr>
              <a:t>book</a:t>
            </a:r>
            <a:r>
              <a:rPr lang="zh-CN" altLang="en-US" sz="4000" dirty="0">
                <a:latin typeface="Helvetica Neue"/>
                <a:cs typeface="Helvetica Neue"/>
              </a:rPr>
              <a:t> </a:t>
            </a:r>
            <a:r>
              <a:rPr lang="en-US" altLang="zh-CN" sz="4000" dirty="0">
                <a:latin typeface="Helvetica Neue"/>
                <a:cs typeface="Helvetica Neue"/>
              </a:rPr>
              <a:t>for</a:t>
            </a:r>
            <a:r>
              <a:rPr lang="zh-CN" altLang="en-US" sz="4000" dirty="0">
                <a:latin typeface="Helvetica Neue"/>
                <a:cs typeface="Helvetica Neue"/>
              </a:rPr>
              <a:t> </a:t>
            </a:r>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This</a:t>
            </a:r>
            <a:r>
              <a:rPr lang="zh-CN" altLang="en-US" sz="4000" dirty="0">
                <a:latin typeface="Helvetica Neue"/>
                <a:cs typeface="Helvetica Neue"/>
              </a:rPr>
              <a:t> </a:t>
            </a:r>
            <a:r>
              <a:rPr lang="en-US" altLang="zh-CN" sz="4000" dirty="0">
                <a:latin typeface="Helvetica Neue"/>
                <a:cs typeface="Helvetica Neue"/>
              </a:rPr>
              <a:t>is</a:t>
            </a:r>
            <a:r>
              <a:rPr lang="zh-CN" altLang="en-US" sz="4000" dirty="0">
                <a:latin typeface="Helvetica Neue"/>
                <a:cs typeface="Helvetica Neue"/>
              </a:rPr>
              <a:t> </a:t>
            </a:r>
            <a:r>
              <a:rPr lang="en-US" altLang="zh-CN" sz="4000" dirty="0">
                <a:latin typeface="Helvetica Neue"/>
                <a:cs typeface="Helvetica Neue"/>
              </a:rPr>
              <a:t>with</a:t>
            </a:r>
            <a:r>
              <a:rPr lang="zh-CN" altLang="en-US" sz="4000" dirty="0">
                <a:latin typeface="Helvetica Neue"/>
                <a:cs typeface="Helvetica Neue"/>
              </a:rPr>
              <a:t> </a:t>
            </a:r>
            <a:r>
              <a:rPr lang="en-US" altLang="zh-CN" sz="4000" dirty="0">
                <a:latin typeface="Helvetica Neue"/>
                <a:cs typeface="Helvetica Neue"/>
              </a:rPr>
              <a:t>a</a:t>
            </a:r>
            <a:r>
              <a:rPr lang="zh-CN" altLang="en-US" sz="4000" dirty="0">
                <a:latin typeface="Helvetica Neue"/>
                <a:cs typeface="Helvetica Neue"/>
              </a:rPr>
              <a:t> </a:t>
            </a:r>
            <a:r>
              <a:rPr lang="en-US" altLang="zh-CN" sz="4000" dirty="0">
                <a:latin typeface="Helvetica Neue"/>
                <a:cs typeface="Helvetica Neue"/>
              </a:rPr>
              <a:t>25%</a:t>
            </a:r>
            <a:r>
              <a:rPr lang="zh-CN" altLang="en-US" sz="4000" dirty="0">
                <a:latin typeface="Helvetica Neue"/>
                <a:cs typeface="Helvetica Neue"/>
              </a:rPr>
              <a:t> </a:t>
            </a:r>
            <a:r>
              <a:rPr lang="en-US" altLang="zh-CN" sz="4000" dirty="0">
                <a:latin typeface="Helvetica Neue"/>
                <a:cs typeface="Helvetica Neue"/>
              </a:rPr>
              <a:t>discount</a:t>
            </a:r>
            <a:r>
              <a:rPr lang="zh-CN" altLang="en-US" sz="4000" dirty="0">
                <a:latin typeface="Helvetica Neue"/>
                <a:cs typeface="Helvetica Neue"/>
              </a:rPr>
              <a:t> </a:t>
            </a:r>
            <a:r>
              <a:rPr lang="en-US" altLang="zh-CN" sz="4000" dirty="0">
                <a:latin typeface="Helvetica Neue"/>
                <a:cs typeface="Helvetica Neue"/>
              </a:rPr>
              <a:t>from</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What</a:t>
            </a:r>
            <a:r>
              <a:rPr lang="zh-CN" altLang="en-US" sz="4000" dirty="0">
                <a:latin typeface="Helvetica Neue"/>
                <a:cs typeface="Helvetica Neue"/>
              </a:rPr>
              <a:t> </a:t>
            </a:r>
            <a:r>
              <a:rPr lang="en-US" altLang="zh-CN" sz="4000" dirty="0">
                <a:latin typeface="Helvetica Neue"/>
                <a:cs typeface="Helvetica Neue"/>
              </a:rPr>
              <a:t>was</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of</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book?</a:t>
            </a:r>
            <a:endParaRPr lang="en-US" sz="4000" dirty="0">
              <a:latin typeface="Helvetica Neue"/>
              <a:cs typeface="Helvetica Neue"/>
            </a:endParaRPr>
          </a:p>
        </p:txBody>
      </p:sp>
      <p:sp>
        <p:nvSpPr>
          <p:cNvPr id="10" name="Rounded Rectangle 9">
            <a:extLst>
              <a:ext uri="{FF2B5EF4-FFF2-40B4-BE49-F238E27FC236}">
                <a16:creationId xmlns:a16="http://schemas.microsoft.com/office/drawing/2014/main" id="{D60F1B14-5312-D619-56E8-F27EDC35F4D5}"/>
              </a:ext>
            </a:extLst>
          </p:cNvPr>
          <p:cNvSpPr>
            <a:spLocks noChangeAspect="1"/>
          </p:cNvSpPr>
          <p:nvPr/>
        </p:nvSpPr>
        <p:spPr>
          <a:xfrm>
            <a:off x="7211988" y="2055249"/>
            <a:ext cx="8493422" cy="4192437"/>
          </a:xfrm>
          <a:prstGeom prst="roundRect">
            <a:avLst>
              <a:gd name="adj" fmla="val 68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4000" dirty="0">
                <a:latin typeface="Helvetica Neue"/>
                <a:cs typeface="Helvetica Neue"/>
              </a:rPr>
              <a:t>First,</a:t>
            </a:r>
            <a:r>
              <a:rPr lang="zh-CN" altLang="en-US" sz="4000" dirty="0">
                <a:latin typeface="Helvetica Neue"/>
                <a:cs typeface="Helvetica Neue"/>
              </a:rPr>
              <a:t> </a:t>
            </a:r>
            <a:r>
              <a:rPr lang="en-US" altLang="zh-CN" sz="4000" dirty="0">
                <a:latin typeface="Helvetica Neue"/>
                <a:cs typeface="Helvetica Neue"/>
              </a:rPr>
              <a:t>we</a:t>
            </a:r>
            <a:r>
              <a:rPr lang="zh-CN" altLang="en-US" sz="4000" dirty="0">
                <a:latin typeface="Helvetica Neue"/>
                <a:cs typeface="Helvetica Neue"/>
              </a:rPr>
              <a:t> </a:t>
            </a:r>
            <a:r>
              <a:rPr lang="en-US" altLang="zh-CN" sz="4000" dirty="0">
                <a:latin typeface="Helvetica Neue"/>
                <a:cs typeface="Helvetica Neue"/>
              </a:rPr>
              <a:t>need</a:t>
            </a:r>
            <a:r>
              <a:rPr lang="zh-CN" altLang="en-US" sz="4000" dirty="0">
                <a:latin typeface="Helvetica Neue"/>
                <a:cs typeface="Helvetica Neue"/>
              </a:rPr>
              <a:t> </a:t>
            </a:r>
            <a:r>
              <a:rPr lang="en-US" altLang="zh-CN" sz="4000" dirty="0">
                <a:latin typeface="Helvetica Neue"/>
                <a:cs typeface="Helvetica Neue"/>
              </a:rPr>
              <a:t>to</a:t>
            </a:r>
            <a:r>
              <a:rPr lang="zh-CN" altLang="en-US" sz="4000" dirty="0">
                <a:latin typeface="Helvetica Neue"/>
                <a:cs typeface="Helvetica Neue"/>
              </a:rPr>
              <a:t> </a:t>
            </a:r>
            <a:r>
              <a:rPr lang="en-US" altLang="zh-CN" sz="4000" dirty="0">
                <a:latin typeface="Helvetica Neue"/>
                <a:cs typeface="Helvetica Neue"/>
              </a:rPr>
              <a:t>find</a:t>
            </a:r>
            <a:r>
              <a:rPr lang="zh-CN" altLang="en-US" sz="4000" dirty="0">
                <a:latin typeface="Helvetica Neue"/>
                <a:cs typeface="Helvetica Neue"/>
              </a:rPr>
              <a:t> </a:t>
            </a:r>
            <a:r>
              <a:rPr lang="en-US" altLang="zh-CN" sz="4000" dirty="0">
                <a:latin typeface="Helvetica Neue"/>
                <a:cs typeface="Helvetica Neue"/>
              </a:rPr>
              <a:t>how</a:t>
            </a:r>
            <a:r>
              <a:rPr lang="zh-CN" altLang="en-US" sz="4000" dirty="0">
                <a:latin typeface="Helvetica Neue"/>
                <a:cs typeface="Helvetica Neue"/>
              </a:rPr>
              <a:t> </a:t>
            </a:r>
            <a:r>
              <a:rPr lang="en-US" altLang="zh-CN" sz="4000" dirty="0">
                <a:latin typeface="Helvetica Neue"/>
                <a:cs typeface="Helvetica Neue"/>
              </a:rPr>
              <a:t>much</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book</a:t>
            </a:r>
            <a:r>
              <a:rPr lang="zh-CN" altLang="en-US" sz="4000" dirty="0">
                <a:latin typeface="Helvetica Neue"/>
                <a:cs typeface="Helvetica Neue"/>
              </a:rPr>
              <a:t> </a:t>
            </a:r>
            <a:r>
              <a:rPr lang="en-US" altLang="zh-CN" sz="4000" dirty="0">
                <a:latin typeface="Helvetica Neue"/>
                <a:cs typeface="Helvetica Neue"/>
              </a:rPr>
              <a:t>was</a:t>
            </a:r>
            <a:r>
              <a:rPr lang="zh-CN" altLang="en-US" sz="4000" dirty="0">
                <a:latin typeface="Helvetica Neue"/>
                <a:cs typeface="Helvetica Neue"/>
              </a:rPr>
              <a:t> </a:t>
            </a:r>
            <a:r>
              <a:rPr lang="en-US" altLang="zh-CN" sz="4000" dirty="0">
                <a:latin typeface="Helvetica Neue"/>
                <a:cs typeface="Helvetica Neue"/>
              </a:rPr>
              <a:t>discounted</a:t>
            </a:r>
            <a:r>
              <a:rPr lang="zh-CN" altLang="en-US" sz="4000" dirty="0">
                <a:latin typeface="Helvetica Neue"/>
                <a:cs typeface="Helvetica Neue"/>
              </a:rPr>
              <a:t> </a:t>
            </a:r>
            <a:r>
              <a:rPr lang="en-US" altLang="zh-CN" sz="4000" dirty="0">
                <a:latin typeface="Helvetica Neue"/>
                <a:cs typeface="Helvetica Neue"/>
              </a:rPr>
              <a:t>by</a:t>
            </a:r>
            <a:r>
              <a:rPr lang="zh-CN" altLang="en-US" sz="4000" dirty="0">
                <a:latin typeface="Helvetica Neue"/>
                <a:cs typeface="Helvetica Neue"/>
              </a:rPr>
              <a:t> </a:t>
            </a:r>
            <a:r>
              <a:rPr lang="en-US" altLang="zh-CN" sz="4000" dirty="0">
                <a:latin typeface="Helvetica Neue"/>
                <a:cs typeface="Helvetica Neue"/>
              </a:rPr>
              <a:t>25%</a:t>
            </a:r>
            <a:r>
              <a:rPr lang="zh-CN" altLang="en-US" sz="4000" dirty="0">
                <a:latin typeface="Helvetica Neue"/>
                <a:cs typeface="Helvetica Neue"/>
              </a:rPr>
              <a:t> </a:t>
            </a:r>
            <a:r>
              <a:rPr lang="en-US" altLang="zh-CN" sz="4000" dirty="0">
                <a:latin typeface="Helvetica Neue"/>
                <a:cs typeface="Helvetica Neue"/>
              </a:rPr>
              <a:t>of</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Therefore,</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19.5/0.25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78.</a:t>
            </a:r>
            <a:r>
              <a:rPr lang="zh-CN" altLang="en-US" sz="4000" dirty="0">
                <a:latin typeface="Helvetica Neue"/>
                <a:cs typeface="Helvetica Neue"/>
              </a:rPr>
              <a:t> </a:t>
            </a:r>
            <a:r>
              <a:rPr lang="en-US" altLang="zh-CN" sz="4000" dirty="0">
                <a:latin typeface="Helvetica Neue"/>
                <a:cs typeface="Helvetica Neue"/>
              </a:rPr>
              <a:t>Therefore,</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answer</a:t>
            </a:r>
            <a:r>
              <a:rPr lang="zh-CN" altLang="en-US" sz="4000" dirty="0">
                <a:latin typeface="Helvetica Neue"/>
                <a:cs typeface="Helvetica Neue"/>
              </a:rPr>
              <a:t> </a:t>
            </a:r>
            <a:r>
              <a:rPr lang="en-US" altLang="zh-CN" sz="4000" dirty="0">
                <a:latin typeface="Helvetica Neue"/>
                <a:cs typeface="Helvetica Neue"/>
              </a:rPr>
              <a:t>is</a:t>
            </a:r>
            <a:r>
              <a:rPr lang="zh-CN" altLang="en-US" sz="4000" dirty="0">
                <a:latin typeface="Helvetica Neue"/>
                <a:cs typeface="Helvetica Neue"/>
              </a:rPr>
              <a:t> </a:t>
            </a:r>
            <a:r>
              <a:rPr lang="en-US" altLang="zh-CN" sz="4000" dirty="0">
                <a:latin typeface="Helvetica Neue"/>
                <a:cs typeface="Helvetica Neue"/>
              </a:rPr>
              <a:t>78.</a:t>
            </a:r>
            <a:r>
              <a:rPr lang="zh-CN" altLang="en-US" sz="4000" dirty="0">
                <a:latin typeface="Helvetica Neue"/>
                <a:cs typeface="Helvetica Neue"/>
              </a:rPr>
              <a:t> </a:t>
            </a:r>
            <a:r>
              <a:rPr lang="en-US" altLang="zh-CN" sz="4000" dirty="0">
                <a:solidFill>
                  <a:srgbClr val="FF0000"/>
                </a:solidFill>
                <a:latin typeface="Helvetica Neue"/>
                <a:cs typeface="Helvetica Neue"/>
              </a:rPr>
              <a:t>×</a:t>
            </a:r>
            <a:endParaRPr lang="en-US" sz="4000" dirty="0">
              <a:solidFill>
                <a:srgbClr val="FF0000"/>
              </a:solidFill>
              <a:latin typeface="Helvetica Neue"/>
              <a:cs typeface="Helvetica Neue"/>
            </a:endParaRPr>
          </a:p>
        </p:txBody>
      </p:sp>
      <p:sp>
        <p:nvSpPr>
          <p:cNvPr id="11" name="Rounded Rectangle 10">
            <a:extLst>
              <a:ext uri="{FF2B5EF4-FFF2-40B4-BE49-F238E27FC236}">
                <a16:creationId xmlns:a16="http://schemas.microsoft.com/office/drawing/2014/main" id="{D11BC058-81BE-4492-7EDC-92FE899B93FE}"/>
              </a:ext>
            </a:extLst>
          </p:cNvPr>
          <p:cNvSpPr>
            <a:spLocks noChangeAspect="1"/>
          </p:cNvSpPr>
          <p:nvPr/>
        </p:nvSpPr>
        <p:spPr>
          <a:xfrm>
            <a:off x="292166" y="6434892"/>
            <a:ext cx="15413244" cy="1363387"/>
          </a:xfrm>
          <a:prstGeom prst="roundRect">
            <a:avLst>
              <a:gd name="adj" fmla="val 6856"/>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0.25)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26.</a:t>
            </a:r>
            <a:r>
              <a:rPr lang="zh-CN" altLang="en-US" sz="4000" dirty="0">
                <a:latin typeface="Helvetica Neue"/>
                <a:cs typeface="Helvetica Neue"/>
              </a:rPr>
              <a:t> </a:t>
            </a:r>
            <a:endParaRPr lang="en-US" sz="4000" dirty="0">
              <a:latin typeface="Helvetica Neue"/>
              <a:cs typeface="Helvetica Neue"/>
            </a:endParaRPr>
          </a:p>
        </p:txBody>
      </p:sp>
    </p:spTree>
    <p:extLst>
      <p:ext uri="{BB962C8B-B14F-4D97-AF65-F5344CB8AC3E}">
        <p14:creationId xmlns:p14="http://schemas.microsoft.com/office/powerpoint/2010/main" val="4034401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18199</TotalTime>
  <Words>1521</Words>
  <Application>Microsoft Macintosh PowerPoint</Application>
  <PresentationFormat>Custom</PresentationFormat>
  <Paragraphs>220</Paragraphs>
  <Slides>19</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KaiTi</vt:lpstr>
      <vt:lpstr>Kaiti TC</vt:lpstr>
      <vt:lpstr>Zapf Dingbats</vt:lpstr>
      <vt:lpstr>Arial</vt:lpstr>
      <vt:lpstr>Calibri</vt:lpstr>
      <vt:lpstr>Cambria Math</vt:lpstr>
      <vt:lpstr>Colfax</vt:lpstr>
      <vt:lpstr>Georgia</vt:lpstr>
      <vt:lpstr>Helvetica Neue</vt:lpstr>
      <vt:lpstr>Helvetica Neue Light</vt:lpstr>
      <vt:lpstr>Wingdings</vt:lpstr>
      <vt:lpstr>16x9_Template_Shell_Basics</vt:lpstr>
      <vt:lpstr>PowerPoint Presentation</vt:lpstr>
      <vt:lpstr>Reasoning in Natural Language</vt:lpstr>
      <vt:lpstr>Reasoning in Natural Language (cont.)</vt:lpstr>
      <vt:lpstr>PowerPoint Presentation</vt:lpstr>
      <vt:lpstr>Abductive Reasoning</vt:lpstr>
      <vt:lpstr>Chain of Thoughts</vt:lpstr>
      <vt:lpstr>Key Techs Behind LLMs</vt:lpstr>
      <vt:lpstr>PowerPoint Presentation</vt:lpstr>
      <vt:lpstr>PowerPoint Presentation</vt:lpstr>
      <vt:lpstr>PowerPoint Presentation</vt:lpstr>
      <vt:lpstr>PowerPoint Presentation</vt:lpstr>
      <vt:lpstr>PowerPoint Presentation</vt:lpstr>
      <vt:lpstr>Closed-Book</vt:lpstr>
      <vt:lpstr>PowerPoint Presentation</vt:lpstr>
      <vt:lpstr>PowerPoint Presentation</vt:lpstr>
      <vt:lpstr>Commonsense Reasoning</vt:lpstr>
      <vt:lpstr>Generating Diverse Explanations</vt:lpstr>
      <vt:lpstr>Take Away</vt:lpstr>
      <vt:lpstr>Welcome to visit our lab!</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2385</cp:revision>
  <cp:lastPrinted>2016-04-21T19:59:33Z</cp:lastPrinted>
  <dcterms:created xsi:type="dcterms:W3CDTF">2013-10-17T20:28:19Z</dcterms:created>
  <dcterms:modified xsi:type="dcterms:W3CDTF">2024-03-27T00:48:13Z</dcterms:modified>
</cp:coreProperties>
</file>